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0" r:id="rId14"/>
    <p:sldId id="281" r:id="rId15"/>
    <p:sldId id="282" r:id="rId16"/>
    <p:sldId id="283" r:id="rId17"/>
    <p:sldId id="285" r:id="rId18"/>
    <p:sldId id="287" r:id="rId19"/>
    <p:sldId id="286" r:id="rId20"/>
    <p:sldId id="284" r:id="rId21"/>
    <p:sldId id="279" r:id="rId22"/>
    <p:sldId id="270" r:id="rId23"/>
  </p:sldIdLst>
  <p:sldSz cx="18288000" cy="10287000"/>
  <p:notesSz cx="10287000" cy="18288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KoPubWorld돋움체 Bold" panose="00000800000000000000" pitchFamily="2" charset="-127"/>
      <p:bold r:id="rId29"/>
    </p:embeddedFont>
    <p:embeddedFont>
      <p:font typeface="KoPubWorld돋움체 Medium" panose="00000600000000000000" pitchFamily="2" charset="-127"/>
      <p:regular r:id="rId30"/>
    </p:embeddedFont>
    <p:embeddedFont>
      <p:font typeface="KoPub돋움체 Bold" panose="00000800000000000000" pitchFamily="2" charset="-127"/>
      <p:bold r:id="rId31"/>
    </p:embeddedFont>
    <p:embeddedFont>
      <p:font typeface="KoPub돋움체 Medium" panose="000006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이사만루체 Medium" panose="00000600000000000000" pitchFamily="2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A40"/>
    <a:srgbClr val="5A7D59"/>
    <a:srgbClr val="E7E8E2"/>
    <a:srgbClr val="D1D7CB"/>
    <a:srgbClr val="AFC6AE"/>
    <a:srgbClr val="FFCC00"/>
    <a:srgbClr val="FF0066"/>
    <a:srgbClr val="FF6699"/>
    <a:srgbClr val="92B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3" autoAdjust="0"/>
    <p:restoredTop sz="90323" autoAdjust="0"/>
  </p:normalViewPr>
  <p:slideViewPr>
    <p:cSldViewPr>
      <p:cViewPr varScale="1">
        <p:scale>
          <a:sx n="67" d="100"/>
          <a:sy n="67" d="100"/>
        </p:scale>
        <p:origin x="10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51228;&#50612;&#54532;&#47196;&#51229;&#53944;_2&#51312;\&#44208;&#44284;Data\t_te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평균속도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평균속도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Data!$B$3:$B$14</c:f>
              <c:numCache>
                <c:formatCode>General</c:formatCode>
                <c:ptCount val="12"/>
                <c:pt idx="0">
                  <c:v>51.38</c:v>
                </c:pt>
                <c:pt idx="1">
                  <c:v>48.18</c:v>
                </c:pt>
                <c:pt idx="2">
                  <c:v>39.06</c:v>
                </c:pt>
                <c:pt idx="3">
                  <c:v>33.81</c:v>
                </c:pt>
                <c:pt idx="4">
                  <c:v>28.78</c:v>
                </c:pt>
                <c:pt idx="5">
                  <c:v>29.72</c:v>
                </c:pt>
                <c:pt idx="6">
                  <c:v>32.19</c:v>
                </c:pt>
                <c:pt idx="7">
                  <c:v>30.01</c:v>
                </c:pt>
                <c:pt idx="8">
                  <c:v>31.55</c:v>
                </c:pt>
                <c:pt idx="9">
                  <c:v>30.7</c:v>
                </c:pt>
                <c:pt idx="10">
                  <c:v>32.979999999999997</c:v>
                </c:pt>
                <c:pt idx="11">
                  <c:v>33.43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8B-4DA0-AF97-8D1B292222FC}"/>
            </c:ext>
          </c:extLst>
        </c:ser>
        <c:ser>
          <c:idx val="1"/>
          <c:order val="1"/>
          <c:tx>
            <c:v>개선후 평균속도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Data!$L$3:$L$14</c:f>
              <c:numCache>
                <c:formatCode>General</c:formatCode>
                <c:ptCount val="12"/>
                <c:pt idx="0">
                  <c:v>51.39</c:v>
                </c:pt>
                <c:pt idx="1">
                  <c:v>50.2</c:v>
                </c:pt>
                <c:pt idx="2">
                  <c:v>50.79</c:v>
                </c:pt>
                <c:pt idx="3">
                  <c:v>51.29</c:v>
                </c:pt>
                <c:pt idx="4">
                  <c:v>48.63</c:v>
                </c:pt>
                <c:pt idx="5">
                  <c:v>46.63</c:v>
                </c:pt>
                <c:pt idx="6">
                  <c:v>40.909999999999997</c:v>
                </c:pt>
                <c:pt idx="7">
                  <c:v>41.2</c:v>
                </c:pt>
                <c:pt idx="8">
                  <c:v>32.28</c:v>
                </c:pt>
                <c:pt idx="9">
                  <c:v>30.9</c:v>
                </c:pt>
                <c:pt idx="10">
                  <c:v>33.97</c:v>
                </c:pt>
                <c:pt idx="11">
                  <c:v>31.18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8B-4DA0-AF97-8D1B292222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통행시간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통행시간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Data!$D$3:$D$14</c:f>
              <c:numCache>
                <c:formatCode>General</c:formatCode>
                <c:ptCount val="12"/>
                <c:pt idx="0">
                  <c:v>145.44999999999999</c:v>
                </c:pt>
                <c:pt idx="1">
                  <c:v>255.26</c:v>
                </c:pt>
                <c:pt idx="2">
                  <c:v>373.24</c:v>
                </c:pt>
                <c:pt idx="3">
                  <c:v>467.17</c:v>
                </c:pt>
                <c:pt idx="4">
                  <c:v>533.66</c:v>
                </c:pt>
                <c:pt idx="5">
                  <c:v>634.84</c:v>
                </c:pt>
                <c:pt idx="6">
                  <c:v>673.34</c:v>
                </c:pt>
                <c:pt idx="7">
                  <c:v>778.2</c:v>
                </c:pt>
                <c:pt idx="8">
                  <c:v>883.04</c:v>
                </c:pt>
                <c:pt idx="9">
                  <c:v>961.59</c:v>
                </c:pt>
                <c:pt idx="10">
                  <c:v>1046.68</c:v>
                </c:pt>
                <c:pt idx="11">
                  <c:v>1123.67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13-4F13-A58B-B95D34C4F387}"/>
            </c:ext>
          </c:extLst>
        </c:ser>
        <c:ser>
          <c:idx val="1"/>
          <c:order val="1"/>
          <c:tx>
            <c:v>개선후 통행시간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Data!$N$3:$N$14</c:f>
              <c:numCache>
                <c:formatCode>General</c:formatCode>
                <c:ptCount val="12"/>
                <c:pt idx="0">
                  <c:v>122.53</c:v>
                </c:pt>
                <c:pt idx="1">
                  <c:v>172.08</c:v>
                </c:pt>
                <c:pt idx="2">
                  <c:v>223.14</c:v>
                </c:pt>
                <c:pt idx="3">
                  <c:v>265.22000000000003</c:v>
                </c:pt>
                <c:pt idx="4">
                  <c:v>293.52</c:v>
                </c:pt>
                <c:pt idx="5">
                  <c:v>317.10000000000002</c:v>
                </c:pt>
                <c:pt idx="6">
                  <c:v>337.87</c:v>
                </c:pt>
                <c:pt idx="7">
                  <c:v>398.33</c:v>
                </c:pt>
                <c:pt idx="8">
                  <c:v>466.39</c:v>
                </c:pt>
                <c:pt idx="9">
                  <c:v>522.09</c:v>
                </c:pt>
                <c:pt idx="10">
                  <c:v>573.17999999999995</c:v>
                </c:pt>
                <c:pt idx="11">
                  <c:v>610.41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13-4F13-A58B-B95D34C4F3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큐 길이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큐 길이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Data!$C$3:$C$14</c:f>
              <c:numCache>
                <c:formatCode>General</c:formatCode>
                <c:ptCount val="12"/>
                <c:pt idx="0">
                  <c:v>48.28</c:v>
                </c:pt>
                <c:pt idx="1">
                  <c:v>175.34</c:v>
                </c:pt>
                <c:pt idx="2">
                  <c:v>342.29</c:v>
                </c:pt>
                <c:pt idx="3">
                  <c:v>434.38</c:v>
                </c:pt>
                <c:pt idx="4">
                  <c:v>480.72</c:v>
                </c:pt>
                <c:pt idx="5">
                  <c:v>475.1</c:v>
                </c:pt>
                <c:pt idx="6">
                  <c:v>466.82</c:v>
                </c:pt>
                <c:pt idx="7">
                  <c:v>492.51</c:v>
                </c:pt>
                <c:pt idx="8">
                  <c:v>475.23</c:v>
                </c:pt>
                <c:pt idx="9">
                  <c:v>474.99</c:v>
                </c:pt>
                <c:pt idx="10">
                  <c:v>489.94</c:v>
                </c:pt>
                <c:pt idx="11">
                  <c:v>474.4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87-4694-B47F-198D6F2EFF10}"/>
            </c:ext>
          </c:extLst>
        </c:ser>
        <c:ser>
          <c:idx val="1"/>
          <c:order val="1"/>
          <c:tx>
            <c:v>개선후 큐 길이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Data!$M$3:$M$14</c:f>
              <c:numCache>
                <c:formatCode>General</c:formatCode>
                <c:ptCount val="12"/>
                <c:pt idx="0">
                  <c:v>10.54</c:v>
                </c:pt>
                <c:pt idx="1">
                  <c:v>63.82</c:v>
                </c:pt>
                <c:pt idx="2">
                  <c:v>113.88</c:v>
                </c:pt>
                <c:pt idx="3">
                  <c:v>157.41</c:v>
                </c:pt>
                <c:pt idx="4">
                  <c:v>209.19</c:v>
                </c:pt>
                <c:pt idx="5">
                  <c:v>223.3</c:v>
                </c:pt>
                <c:pt idx="6">
                  <c:v>303.12</c:v>
                </c:pt>
                <c:pt idx="7">
                  <c:v>385.85</c:v>
                </c:pt>
                <c:pt idx="8">
                  <c:v>454.58</c:v>
                </c:pt>
                <c:pt idx="9">
                  <c:v>489.08</c:v>
                </c:pt>
                <c:pt idx="10">
                  <c:v>462.51</c:v>
                </c:pt>
                <c:pt idx="11">
                  <c:v>474.04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87-4694-B47F-198D6F2EF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총 지체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총 지체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Data!$E$3:$E$14</c:f>
              <c:numCache>
                <c:formatCode>General</c:formatCode>
                <c:ptCount val="12"/>
                <c:pt idx="0">
                  <c:v>47.83</c:v>
                </c:pt>
                <c:pt idx="1">
                  <c:v>57.62</c:v>
                </c:pt>
                <c:pt idx="2">
                  <c:v>71.61</c:v>
                </c:pt>
                <c:pt idx="3">
                  <c:v>80.040000000000006</c:v>
                </c:pt>
                <c:pt idx="4">
                  <c:v>85.03</c:v>
                </c:pt>
                <c:pt idx="5">
                  <c:v>95.13</c:v>
                </c:pt>
                <c:pt idx="6">
                  <c:v>103</c:v>
                </c:pt>
                <c:pt idx="7">
                  <c:v>110.78</c:v>
                </c:pt>
                <c:pt idx="8">
                  <c:v>122.85</c:v>
                </c:pt>
                <c:pt idx="9">
                  <c:v>122.63</c:v>
                </c:pt>
                <c:pt idx="10">
                  <c:v>120.19</c:v>
                </c:pt>
                <c:pt idx="11">
                  <c:v>123.66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00-4447-89BD-0E146A785B83}"/>
            </c:ext>
          </c:extLst>
        </c:ser>
        <c:ser>
          <c:idx val="1"/>
          <c:order val="1"/>
          <c:tx>
            <c:v>개선후 총 지체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Data!$O$3:$O$14</c:f>
              <c:numCache>
                <c:formatCode>General</c:formatCode>
                <c:ptCount val="12"/>
                <c:pt idx="0">
                  <c:v>35.44</c:v>
                </c:pt>
                <c:pt idx="1">
                  <c:v>43.81</c:v>
                </c:pt>
                <c:pt idx="2">
                  <c:v>48.34</c:v>
                </c:pt>
                <c:pt idx="3">
                  <c:v>54.3</c:v>
                </c:pt>
                <c:pt idx="4">
                  <c:v>56.65</c:v>
                </c:pt>
                <c:pt idx="5">
                  <c:v>59.89</c:v>
                </c:pt>
                <c:pt idx="6">
                  <c:v>65.56</c:v>
                </c:pt>
                <c:pt idx="7">
                  <c:v>69.34</c:v>
                </c:pt>
                <c:pt idx="8">
                  <c:v>79.06</c:v>
                </c:pt>
                <c:pt idx="9">
                  <c:v>84.7</c:v>
                </c:pt>
                <c:pt idx="10">
                  <c:v>84.5</c:v>
                </c:pt>
                <c:pt idx="11">
                  <c:v>90.02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00-4447-89BD-0E146A785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평균 정지횟수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평균 정지횟수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Data!$F$3:$F$14</c:f>
              <c:numCache>
                <c:formatCode>General</c:formatCode>
                <c:ptCount val="12"/>
                <c:pt idx="0">
                  <c:v>0.78</c:v>
                </c:pt>
                <c:pt idx="1">
                  <c:v>0.94</c:v>
                </c:pt>
                <c:pt idx="2">
                  <c:v>0.96</c:v>
                </c:pt>
                <c:pt idx="3">
                  <c:v>1.22</c:v>
                </c:pt>
                <c:pt idx="4">
                  <c:v>1.28</c:v>
                </c:pt>
                <c:pt idx="5">
                  <c:v>1.27</c:v>
                </c:pt>
                <c:pt idx="6">
                  <c:v>1.55</c:v>
                </c:pt>
                <c:pt idx="7">
                  <c:v>1.99</c:v>
                </c:pt>
                <c:pt idx="8">
                  <c:v>1.94</c:v>
                </c:pt>
                <c:pt idx="9">
                  <c:v>1.94</c:v>
                </c:pt>
                <c:pt idx="10">
                  <c:v>2.35</c:v>
                </c:pt>
                <c:pt idx="11">
                  <c:v>1.92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BC-4580-A73B-23D549C7ED89}"/>
            </c:ext>
          </c:extLst>
        </c:ser>
        <c:ser>
          <c:idx val="1"/>
          <c:order val="1"/>
          <c:tx>
            <c:v>개선후 평균 정지횟수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Data!$P$3:$P$14</c:f>
              <c:numCache>
                <c:formatCode>General</c:formatCode>
                <c:ptCount val="12"/>
                <c:pt idx="0">
                  <c:v>0.73</c:v>
                </c:pt>
                <c:pt idx="1">
                  <c:v>0.8</c:v>
                </c:pt>
                <c:pt idx="2">
                  <c:v>0.81</c:v>
                </c:pt>
                <c:pt idx="3">
                  <c:v>0.92</c:v>
                </c:pt>
                <c:pt idx="4">
                  <c:v>0.88</c:v>
                </c:pt>
                <c:pt idx="5">
                  <c:v>0.95</c:v>
                </c:pt>
                <c:pt idx="6">
                  <c:v>1.0900000000000001</c:v>
                </c:pt>
                <c:pt idx="7">
                  <c:v>1.07</c:v>
                </c:pt>
                <c:pt idx="8">
                  <c:v>1.44</c:v>
                </c:pt>
                <c:pt idx="9">
                  <c:v>1.37</c:v>
                </c:pt>
                <c:pt idx="10">
                  <c:v>1.41</c:v>
                </c:pt>
                <c:pt idx="11">
                  <c:v>1.51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BC-4580-A73B-23D549C7ED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총 상충횟수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총 상충횟수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Data!$G$3:$G$5</c:f>
              <c:numCache>
                <c:formatCode>General</c:formatCode>
                <c:ptCount val="3"/>
                <c:pt idx="0">
                  <c:v>2334</c:v>
                </c:pt>
                <c:pt idx="1">
                  <c:v>2296</c:v>
                </c:pt>
                <c:pt idx="2">
                  <c:v>2596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67-4FA4-A745-466D3434DBCC}"/>
            </c:ext>
          </c:extLst>
        </c:ser>
        <c:ser>
          <c:idx val="1"/>
          <c:order val="1"/>
          <c:tx>
            <c:v>개선후 총 상충횟수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Data!$Q$3:$Q$5</c:f>
              <c:numCache>
                <c:formatCode>General</c:formatCode>
                <c:ptCount val="3"/>
                <c:pt idx="0">
                  <c:v>1201</c:v>
                </c:pt>
                <c:pt idx="1">
                  <c:v>1533</c:v>
                </c:pt>
                <c:pt idx="2">
                  <c:v>1495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67-4FA4-A745-466D3434D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</a:t>
            </a:r>
            <a:r>
              <a:rPr lang="en-US"/>
              <a:t>crossing</a:t>
            </a:r>
            <a:r>
              <a:rPr lang="ko-KR"/>
              <a:t>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crossing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Data!$H$3:$H$5</c:f>
              <c:numCache>
                <c:formatCode>General</c:formatCode>
                <c:ptCount val="3"/>
                <c:pt idx="0">
                  <c:v>409</c:v>
                </c:pt>
                <c:pt idx="1">
                  <c:v>197</c:v>
                </c:pt>
                <c:pt idx="2">
                  <c:v>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83-489E-9EAF-33E663A1A074}"/>
            </c:ext>
          </c:extLst>
        </c:ser>
        <c:ser>
          <c:idx val="1"/>
          <c:order val="1"/>
          <c:tx>
            <c:v>개선후 crossing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Data!$R$3:$R$5</c:f>
              <c:numCache>
                <c:formatCode>General</c:formatCode>
                <c:ptCount val="3"/>
                <c:pt idx="0">
                  <c:v>15</c:v>
                </c:pt>
                <c:pt idx="1">
                  <c:v>4</c:v>
                </c:pt>
                <c:pt idx="2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83-489E-9EAF-33E663A1A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</a:t>
            </a:r>
            <a:r>
              <a:rPr lang="en-US"/>
              <a:t>rear-end</a:t>
            </a:r>
            <a:r>
              <a:rPr lang="ko-KR"/>
              <a:t>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rear-end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Data!$I$3:$I$5</c:f>
              <c:numCache>
                <c:formatCode>General</c:formatCode>
                <c:ptCount val="3"/>
                <c:pt idx="0">
                  <c:v>1509</c:v>
                </c:pt>
                <c:pt idx="1">
                  <c:v>1643</c:v>
                </c:pt>
                <c:pt idx="2">
                  <c:v>1816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30-48D1-9508-5F3BB404A7E7}"/>
            </c:ext>
          </c:extLst>
        </c:ser>
        <c:ser>
          <c:idx val="1"/>
          <c:order val="1"/>
          <c:tx>
            <c:v>개선후 rear-end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Data!$S$3:$S$5</c:f>
              <c:numCache>
                <c:formatCode>General</c:formatCode>
                <c:ptCount val="3"/>
                <c:pt idx="0">
                  <c:v>856</c:v>
                </c:pt>
                <c:pt idx="1">
                  <c:v>1124</c:v>
                </c:pt>
                <c:pt idx="2">
                  <c:v>1078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30-48D1-9508-5F3BB404A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/>
              <a:t>개선 전  후 </a:t>
            </a:r>
            <a:r>
              <a:rPr lang="en-US"/>
              <a:t>lane change</a:t>
            </a:r>
            <a:r>
              <a:rPr lang="ko-KR"/>
              <a:t> 비교</a:t>
            </a:r>
          </a:p>
        </c:rich>
      </c:tx>
      <c:layout>
        <c:manualLayout>
          <c:xMode val="edge"/>
          <c:yMode val="edge"/>
          <c:x val="0.1307901623408185"/>
          <c:y val="2.9547553093259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개선전 lane change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Data!$J$3:$J$5</c:f>
              <c:numCache>
                <c:formatCode>General</c:formatCode>
                <c:ptCount val="3"/>
                <c:pt idx="0">
                  <c:v>416</c:v>
                </c:pt>
                <c:pt idx="1">
                  <c:v>456</c:v>
                </c:pt>
                <c:pt idx="2">
                  <c:v>465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DA-427D-9968-7488B894D0F0}"/>
            </c:ext>
          </c:extLst>
        </c:ser>
        <c:ser>
          <c:idx val="1"/>
          <c:order val="1"/>
          <c:tx>
            <c:v>개선후 lane change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Data!$A$3:$A$14</c:f>
              <c:strCache>
                <c:ptCount val="12"/>
                <c:pt idx="0">
                  <c:v>0-300</c:v>
                </c:pt>
                <c:pt idx="1">
                  <c:v>300-600</c:v>
                </c:pt>
                <c:pt idx="2">
                  <c:v>600-900</c:v>
                </c:pt>
                <c:pt idx="3">
                  <c:v>900-1200</c:v>
                </c:pt>
                <c:pt idx="4">
                  <c:v>1200-1500</c:v>
                </c:pt>
                <c:pt idx="5">
                  <c:v>1500-1800</c:v>
                </c:pt>
                <c:pt idx="6">
                  <c:v>1800-2100</c:v>
                </c:pt>
                <c:pt idx="7">
                  <c:v>2100-2400</c:v>
                </c:pt>
                <c:pt idx="8">
                  <c:v>2400-2700</c:v>
                </c:pt>
                <c:pt idx="9">
                  <c:v>2700-3000</c:v>
                </c:pt>
                <c:pt idx="10">
                  <c:v>3000-3300</c:v>
                </c:pt>
                <c:pt idx="11">
                  <c:v>3300-3600</c:v>
                </c:pt>
              </c:strCache>
            </c:strRef>
          </c:cat>
          <c:val>
            <c:numRef>
              <c:f>Data!$T$3:$T$5</c:f>
              <c:numCache>
                <c:formatCode>General</c:formatCode>
                <c:ptCount val="3"/>
                <c:pt idx="0">
                  <c:v>330</c:v>
                </c:pt>
                <c:pt idx="1">
                  <c:v>405</c:v>
                </c:pt>
                <c:pt idx="2">
                  <c:v>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DA-427D-9968-7488B894D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730976"/>
        <c:axId val="536733056"/>
      </c:lineChart>
      <c:catAx>
        <c:axId val="53673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3056"/>
        <c:crosses val="autoZero"/>
        <c:auto val="1"/>
        <c:lblAlgn val="ctr"/>
        <c:lblOffset val="100"/>
        <c:noMultiLvlLbl val="0"/>
      </c:catAx>
      <c:valAx>
        <c:axId val="5367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673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5AD2C-CA68-4B07-8CD6-E7B23C2BFD04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147CE-2DC3-416A-8258-F5CBDF227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8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9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59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147CE-2DC3-416A-8258-F5CBDF2278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0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microsoft.com/office/2007/relationships/hdphoto" Target="../media/hdphoto2.wdp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">
            <a:extLst>
              <a:ext uri="{FF2B5EF4-FFF2-40B4-BE49-F238E27FC236}">
                <a16:creationId xmlns:a16="http://schemas.microsoft.com/office/drawing/2014/main" id="{741E2918-0CDE-B20E-5F68-E8266CD997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836" y="2167729"/>
            <a:ext cx="13775282" cy="2870530"/>
          </a:xfrm>
          <a:prstGeom prst="rect">
            <a:avLst/>
          </a:prstGeom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151A96F9-12DE-2DFC-E4DD-1A3CED030D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90" y="4107170"/>
            <a:ext cx="7810994" cy="2417984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4D7C547B-011C-9524-1E4E-0A36988DDB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972" y="6325587"/>
            <a:ext cx="6495038" cy="679052"/>
          </a:xfrm>
          <a:prstGeom prst="rect">
            <a:avLst/>
          </a:prstGeom>
        </p:spPr>
      </p:pic>
      <p:pic>
        <p:nvPicPr>
          <p:cNvPr id="18" name="Object 4">
            <a:extLst>
              <a:ext uri="{FF2B5EF4-FFF2-40B4-BE49-F238E27FC236}">
                <a16:creationId xmlns:a16="http://schemas.microsoft.com/office/drawing/2014/main" id="{FCA30F1C-972A-E0CD-4015-62A6649B0F5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972" y="922544"/>
            <a:ext cx="4910828" cy="734965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44B84050-5ED4-FCDD-370B-BA0946D70BBE}"/>
              </a:ext>
            </a:extLst>
          </p:cNvPr>
          <p:cNvGrpSpPr/>
          <p:nvPr/>
        </p:nvGrpSpPr>
        <p:grpSpPr>
          <a:xfrm>
            <a:off x="1244841" y="2332598"/>
            <a:ext cx="4665970" cy="147718"/>
            <a:chOff x="1244841" y="2332598"/>
            <a:chExt cx="4665970" cy="147718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9DE22315-92F7-67DA-2F2D-703AEB24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841" y="2332598"/>
              <a:ext cx="4665970" cy="14771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F7D360-2C19-BD4A-4667-7D56A2BB5C02}"/>
              </a:ext>
            </a:extLst>
          </p:cNvPr>
          <p:cNvSpPr txBox="1"/>
          <p:nvPr/>
        </p:nvSpPr>
        <p:spPr>
          <a:xfrm>
            <a:off x="8839200" y="8496300"/>
            <a:ext cx="9067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</a:t>
            </a:r>
            <a:r>
              <a:rPr lang="ko-KR" altLang="en-US" sz="36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조</a:t>
            </a:r>
            <a:endParaRPr lang="en-US" altLang="ko-KR" sz="36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r"/>
            <a:r>
              <a:rPr lang="ko-KR" altLang="en-US" sz="24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유영웅</a:t>
            </a:r>
            <a:r>
              <a:rPr lang="ko-KR" altLang="en-US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201820499 </a:t>
            </a:r>
            <a:r>
              <a:rPr lang="ko-KR" altLang="en-US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양동민 </a:t>
            </a:r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201820500 </a:t>
            </a:r>
            <a:r>
              <a:rPr lang="ko-KR" altLang="en-US" sz="24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김윤겸</a:t>
            </a:r>
            <a:r>
              <a:rPr lang="ko-KR" altLang="en-US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201820506</a:t>
            </a:r>
          </a:p>
          <a:p>
            <a:pPr algn="r"/>
            <a:r>
              <a:rPr lang="ko-KR" altLang="en-US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문현아 </a:t>
            </a:r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201820514 </a:t>
            </a:r>
            <a:r>
              <a:rPr lang="ko-KR" altLang="en-US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노치우 </a:t>
            </a:r>
            <a:r>
              <a:rPr lang="en-US" altLang="ko-KR" sz="24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201820522</a:t>
            </a:r>
            <a:endParaRPr lang="ko-KR" altLang="en-US" sz="24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11DD8C-6E01-426A-83AD-2DC79A6679DC}"/>
              </a:ext>
            </a:extLst>
          </p:cNvPr>
          <p:cNvSpPr/>
          <p:nvPr/>
        </p:nvSpPr>
        <p:spPr>
          <a:xfrm>
            <a:off x="437147" y="3204652"/>
            <a:ext cx="12193547" cy="6434648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995EFA0-6654-6BB7-CF5C-6CB0B4B49F27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Synchro</a:t>
            </a:r>
            <a:r>
              <a:rPr lang="ko-KR" altLang="en-US" sz="25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6B731F-C51B-4ECB-B776-588996042570}"/>
              </a:ext>
            </a:extLst>
          </p:cNvPr>
          <p:cNvGrpSpPr/>
          <p:nvPr/>
        </p:nvGrpSpPr>
        <p:grpSpPr>
          <a:xfrm>
            <a:off x="1183768" y="3504676"/>
            <a:ext cx="10700304" cy="2879200"/>
            <a:chOff x="882097" y="3266389"/>
            <a:chExt cx="10700304" cy="2879200"/>
          </a:xfrm>
        </p:grpSpPr>
        <p:pic>
          <p:nvPicPr>
            <p:cNvPr id="3073" name="_x315316776">
              <a:extLst>
                <a:ext uri="{FF2B5EF4-FFF2-40B4-BE49-F238E27FC236}">
                  <a16:creationId xmlns:a16="http://schemas.microsoft.com/office/drawing/2014/main" id="{6F480D72-030B-85B5-6C01-5F694E0AB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97" y="3266389"/>
              <a:ext cx="10700304" cy="217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812B13-84F4-5056-429E-521B072B9D94}"/>
                </a:ext>
              </a:extLst>
            </p:cNvPr>
            <p:cNvSpPr txBox="1"/>
            <p:nvPr/>
          </p:nvSpPr>
          <p:spPr>
            <a:xfrm>
              <a:off x="1771154" y="5613969"/>
              <a:ext cx="8153400" cy="53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 err="1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매탄권선역사거리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Synchro Report&gt;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42271A-9604-4C31-9BAE-80141E4239D5}"/>
              </a:ext>
            </a:extLst>
          </p:cNvPr>
          <p:cNvGrpSpPr/>
          <p:nvPr/>
        </p:nvGrpSpPr>
        <p:grpSpPr>
          <a:xfrm>
            <a:off x="1183768" y="6612476"/>
            <a:ext cx="10700304" cy="2786452"/>
            <a:chOff x="882097" y="7051351"/>
            <a:chExt cx="10700304" cy="2786452"/>
          </a:xfrm>
        </p:grpSpPr>
        <p:pic>
          <p:nvPicPr>
            <p:cNvPr id="3075" name="_x547646704">
              <a:extLst>
                <a:ext uri="{FF2B5EF4-FFF2-40B4-BE49-F238E27FC236}">
                  <a16:creationId xmlns:a16="http://schemas.microsoft.com/office/drawing/2014/main" id="{0A1CECD2-DF60-0C3C-A36A-8E7DFBC3E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97" y="7051351"/>
              <a:ext cx="10700304" cy="213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3D6D3C-6C34-11D8-7BFE-C5EA1646A963}"/>
                </a:ext>
              </a:extLst>
            </p:cNvPr>
            <p:cNvSpPr txBox="1"/>
            <p:nvPr/>
          </p:nvSpPr>
          <p:spPr>
            <a:xfrm>
              <a:off x="1771154" y="9306696"/>
              <a:ext cx="8153400" cy="5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b="1" kern="0" dirty="0">
                  <a:solidFill>
                    <a:srgbClr val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dirty="0">
                  <a:solidFill>
                    <a:srgbClr val="000000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세삼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사거리 현황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Synchro Report&gt;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</p:grpSp>
      <p:pic>
        <p:nvPicPr>
          <p:cNvPr id="16" name="Picture 26" descr="화살">
            <a:extLst>
              <a:ext uri="{FF2B5EF4-FFF2-40B4-BE49-F238E27FC236}">
                <a16:creationId xmlns:a16="http://schemas.microsoft.com/office/drawing/2014/main" id="{73BE84A9-49C1-27CA-179D-7098DDB9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6000" contrast="-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36781" r="68312" b="34937"/>
          <a:stretch>
            <a:fillRect/>
          </a:stretch>
        </p:blipFill>
        <p:spPr bwMode="auto">
          <a:xfrm>
            <a:off x="12445558" y="4986431"/>
            <a:ext cx="1120020" cy="224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8C50FB-8945-5FD2-1131-91FAC38722A7}"/>
              </a:ext>
            </a:extLst>
          </p:cNvPr>
          <p:cNvGrpSpPr/>
          <p:nvPr/>
        </p:nvGrpSpPr>
        <p:grpSpPr>
          <a:xfrm>
            <a:off x="13762121" y="4878400"/>
            <a:ext cx="3720799" cy="2462982"/>
            <a:chOff x="7228287" y="4625711"/>
            <a:chExt cx="1712255" cy="94989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FC4865D-A4D0-3290-B780-B351E637A55C}"/>
                </a:ext>
              </a:extLst>
            </p:cNvPr>
            <p:cNvSpPr/>
            <p:nvPr/>
          </p:nvSpPr>
          <p:spPr>
            <a:xfrm>
              <a:off x="7231555" y="4625711"/>
              <a:ext cx="1708987" cy="949899"/>
            </a:xfrm>
            <a:prstGeom prst="roundRect">
              <a:avLst>
                <a:gd name="adj" fmla="val 22880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44450" dist="13970" dir="5400000" algn="ctr" rotWithShape="0">
                <a:schemeClr val="tx1"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spc="-1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315328-CDE1-E99F-3316-CB2CCD40B1C6}"/>
                </a:ext>
              </a:extLst>
            </p:cNvPr>
            <p:cNvSpPr txBox="1"/>
            <p:nvPr/>
          </p:nvSpPr>
          <p:spPr>
            <a:xfrm>
              <a:off x="7228287" y="4763354"/>
              <a:ext cx="1703739" cy="674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대상</a:t>
              </a:r>
              <a:r>
                <a:rPr kumimoji="0" lang="en-US" altLang="ko-KR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구간 </a:t>
              </a: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유출 구간인</a:t>
              </a:r>
              <a:endParaRPr lang="en-US" altLang="ko-KR" sz="2500" b="1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2500" b="1" kern="0" spc="-50" dirty="0" err="1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매탄권선역</a:t>
              </a:r>
              <a:r>
                <a:rPr lang="ko-KR" altLang="en-US" sz="2500" b="1" kern="0" spc="-50" dirty="0">
                  <a:solidFill>
                    <a:srgbClr val="5A7D59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사거리</a:t>
              </a:r>
              <a:endParaRPr lang="en-US" altLang="ko-KR" sz="2500" b="1" kern="0" spc="-50" dirty="0">
                <a:solidFill>
                  <a:srgbClr val="5A7D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0" marR="0" lvl="0" indent="-98425" algn="ctr" defTabSz="914400" eaLnBrk="1" fontAlgn="base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8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LOS </a:t>
              </a:r>
              <a:r>
                <a:rPr kumimoji="0" lang="ko-KR" altLang="en-US" sz="2500" b="1" i="0" u="none" strike="noStrike" kern="0" cap="none" spc="-50" normalizeH="0" baseline="0" noProof="0" dirty="0">
                  <a:ln>
                    <a:noFill/>
                  </a:ln>
                  <a:solidFill>
                    <a:srgbClr val="5A7D59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수준 낮음</a:t>
              </a:r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A5F729AA-F31D-AFB0-F9AF-E8843002BD77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90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43B2B487-BE1F-6827-E50B-D51569AB15E7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E9926F-7067-3F07-7F1A-57F5175115D5}"/>
              </a:ext>
            </a:extLst>
          </p:cNvPr>
          <p:cNvSpPr/>
          <p:nvPr/>
        </p:nvSpPr>
        <p:spPr>
          <a:xfrm>
            <a:off x="1623425" y="2602096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D4D17-8AAB-C62B-748A-5D4479D4C5C7}"/>
              </a:ext>
            </a:extLst>
          </p:cNvPr>
          <p:cNvSpPr/>
          <p:nvPr/>
        </p:nvSpPr>
        <p:spPr>
          <a:xfrm>
            <a:off x="1626599" y="4000500"/>
            <a:ext cx="914400" cy="815609"/>
          </a:xfrm>
          <a:prstGeom prst="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D5C16D-C0CF-0CC3-3EAB-91F7B6E83C87}"/>
              </a:ext>
            </a:extLst>
          </p:cNvPr>
          <p:cNvSpPr/>
          <p:nvPr/>
        </p:nvSpPr>
        <p:spPr>
          <a:xfrm>
            <a:off x="2791326" y="2552700"/>
            <a:ext cx="14535628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기하구조만 개선하여 통행 최적화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454C40-C904-57D8-8EB7-FF6AE84AD741}"/>
              </a:ext>
            </a:extLst>
          </p:cNvPr>
          <p:cNvSpPr/>
          <p:nvPr/>
        </p:nvSpPr>
        <p:spPr>
          <a:xfrm>
            <a:off x="2794499" y="4000500"/>
            <a:ext cx="14535629" cy="91440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기하구조와 신호개선을 하여 통행 최적화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E5507A8-F797-7C96-4672-BB42EE528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32292"/>
              </p:ext>
            </p:extLst>
          </p:nvPr>
        </p:nvGraphicFramePr>
        <p:xfrm>
          <a:off x="1676399" y="5524500"/>
          <a:ext cx="9525001" cy="3944687"/>
        </p:xfrm>
        <a:graphic>
          <a:graphicData uri="http://schemas.openxmlformats.org/drawingml/2006/table">
            <a:tbl>
              <a:tblPr/>
              <a:tblGrid>
                <a:gridCol w="1711604">
                  <a:extLst>
                    <a:ext uri="{9D8B030D-6E8A-4147-A177-3AD203B41FA5}">
                      <a16:colId xmlns:a16="http://schemas.microsoft.com/office/drawing/2014/main" val="31774484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476242039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754133520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3959207105"/>
                    </a:ext>
                  </a:extLst>
                </a:gridCol>
                <a:gridCol w="1711604">
                  <a:extLst>
                    <a:ext uri="{9D8B030D-6E8A-4147-A177-3AD203B41FA5}">
                      <a16:colId xmlns:a16="http://schemas.microsoft.com/office/drawing/2014/main" val="2115953890"/>
                    </a:ext>
                  </a:extLst>
                </a:gridCol>
                <a:gridCol w="966981">
                  <a:extLst>
                    <a:ext uri="{9D8B030D-6E8A-4147-A177-3AD203B41FA5}">
                      <a16:colId xmlns:a16="http://schemas.microsoft.com/office/drawing/2014/main" val="945162122"/>
                    </a:ext>
                  </a:extLst>
                </a:gridCol>
              </a:tblGrid>
              <a:tr h="45818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세삼사거리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18995"/>
                  </a:ext>
                </a:extLst>
              </a:tr>
              <a:tr h="1043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57289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107.2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74.6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181.8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667339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875874"/>
                  </a:ext>
                </a:extLst>
              </a:tr>
              <a:tr h="6108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51.6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61.5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113.1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904126"/>
                  </a:ext>
                </a:extLst>
              </a:tr>
              <a:tr h="61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71913"/>
                  </a:ext>
                </a:extLst>
              </a:tr>
            </a:tbl>
          </a:graphicData>
        </a:graphic>
      </p:graphicFrame>
      <p:pic>
        <p:nvPicPr>
          <p:cNvPr id="20" name="_x316457024">
            <a:extLst>
              <a:ext uri="{FF2B5EF4-FFF2-40B4-BE49-F238E27FC236}">
                <a16:creationId xmlns:a16="http://schemas.microsoft.com/office/drawing/2014/main" id="{8D61154C-BC30-E4FB-9EC2-3EC72187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7754236"/>
            <a:ext cx="1470326" cy="3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316456304">
            <a:extLst>
              <a:ext uri="{FF2B5EF4-FFF2-40B4-BE49-F238E27FC236}">
                <a16:creationId xmlns:a16="http://schemas.microsoft.com/office/drawing/2014/main" id="{1314B6AF-8CB5-5EAB-8AC2-DE5E59A7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69" y="7734206"/>
            <a:ext cx="1518305" cy="3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316456448">
            <a:extLst>
              <a:ext uri="{FF2B5EF4-FFF2-40B4-BE49-F238E27FC236}">
                <a16:creationId xmlns:a16="http://schemas.microsoft.com/office/drawing/2014/main" id="{605F174B-B575-4C35-D6E9-F0B10E7A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18" y="7716589"/>
            <a:ext cx="1564381" cy="3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316511672">
            <a:extLst>
              <a:ext uri="{FF2B5EF4-FFF2-40B4-BE49-F238E27FC236}">
                <a16:creationId xmlns:a16="http://schemas.microsoft.com/office/drawing/2014/main" id="{438D4DF0-BEB2-62CD-BE61-3D1A209E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810" y="9027574"/>
            <a:ext cx="1518307" cy="3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16515560">
            <a:extLst>
              <a:ext uri="{FF2B5EF4-FFF2-40B4-BE49-F238E27FC236}">
                <a16:creationId xmlns:a16="http://schemas.microsoft.com/office/drawing/2014/main" id="{4AC49E7D-220A-49E7-0D4E-B4D3C131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9051694"/>
            <a:ext cx="1518313" cy="27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320748880">
            <a:extLst>
              <a:ext uri="{FF2B5EF4-FFF2-40B4-BE49-F238E27FC236}">
                <a16:creationId xmlns:a16="http://schemas.microsoft.com/office/drawing/2014/main" id="{FD51B04A-A910-83F7-A15D-C9191318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6" y="9052202"/>
            <a:ext cx="1518304" cy="3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320749312">
            <a:extLst>
              <a:ext uri="{FF2B5EF4-FFF2-40B4-BE49-F238E27FC236}">
                <a16:creationId xmlns:a16="http://schemas.microsoft.com/office/drawing/2014/main" id="{ACE87E65-07CC-7CF0-7BA1-D5C44BFB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2" y="9021214"/>
            <a:ext cx="1518307" cy="2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320748160">
            <a:extLst>
              <a:ext uri="{FF2B5EF4-FFF2-40B4-BE49-F238E27FC236}">
                <a16:creationId xmlns:a16="http://schemas.microsoft.com/office/drawing/2014/main" id="{91B008CE-27D9-47DE-D7B9-7A1F1917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51" y="7704558"/>
            <a:ext cx="1518309" cy="41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85D5ED1-77FF-D60F-FE38-A562236CA294}"/>
              </a:ext>
            </a:extLst>
          </p:cNvPr>
          <p:cNvSpPr/>
          <p:nvPr/>
        </p:nvSpPr>
        <p:spPr>
          <a:xfrm>
            <a:off x="12526354" y="5973661"/>
            <a:ext cx="5138128" cy="2805830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046743-DAF0-1D4A-DBFC-33FC21D5D6C6}"/>
              </a:ext>
            </a:extLst>
          </p:cNvPr>
          <p:cNvSpPr txBox="1"/>
          <p:nvPr/>
        </p:nvSpPr>
        <p:spPr>
          <a:xfrm>
            <a:off x="12935105" y="6730245"/>
            <a:ext cx="43918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Control Delay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합이 가장 작은</a:t>
            </a:r>
            <a:r>
              <a:rPr lang="en-US" altLang="ko-KR" sz="2600" kern="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‘개선 </a:t>
            </a:r>
            <a:r>
              <a:rPr lang="en-US" altLang="ko-KR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2’</a:t>
            </a:r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</a:t>
            </a:r>
            <a:endParaRPr lang="en-US" altLang="ko-KR" sz="26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6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개선안으로 선정</a:t>
            </a:r>
          </a:p>
        </p:txBody>
      </p:sp>
      <p:sp>
        <p:nvSpPr>
          <p:cNvPr id="30" name="화살표: 갈매기형 수장 29">
            <a:extLst>
              <a:ext uri="{FF2B5EF4-FFF2-40B4-BE49-F238E27FC236}">
                <a16:creationId xmlns:a16="http://schemas.microsoft.com/office/drawing/2014/main" id="{A82AD5FC-6C20-3FEB-B787-5BABD97FC774}"/>
              </a:ext>
            </a:extLst>
          </p:cNvPr>
          <p:cNvSpPr/>
          <p:nvPr/>
        </p:nvSpPr>
        <p:spPr>
          <a:xfrm>
            <a:off x="11506200" y="6734843"/>
            <a:ext cx="762000" cy="1524000"/>
          </a:xfrm>
          <a:prstGeom prst="chevron">
            <a:avLst/>
          </a:prstGeom>
          <a:solidFill>
            <a:srgbClr val="5A7D59"/>
          </a:solidFill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A31709-E329-60B4-D552-0047CB3DBAD2}"/>
              </a:ext>
            </a:extLst>
          </p:cNvPr>
          <p:cNvSpPr txBox="1"/>
          <p:nvPr/>
        </p:nvSpPr>
        <p:spPr>
          <a:xfrm>
            <a:off x="2975710" y="9650254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기하구조 개선 및 신호 최적화 이용한 개선안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DF1EDD31-AAC4-89FC-17F0-051EFC2A572D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20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개선안 제시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E94012-BD1B-A055-B71D-E4D647CD3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55002"/>
              </p:ext>
            </p:extLst>
          </p:nvPr>
        </p:nvGraphicFramePr>
        <p:xfrm>
          <a:off x="838200" y="2316091"/>
          <a:ext cx="7947014" cy="3543529"/>
        </p:xfrm>
        <a:graphic>
          <a:graphicData uri="http://schemas.openxmlformats.org/drawingml/2006/table">
            <a:tbl>
              <a:tblPr/>
              <a:tblGrid>
                <a:gridCol w="1250694">
                  <a:extLst>
                    <a:ext uri="{9D8B030D-6E8A-4147-A177-3AD203B41FA5}">
                      <a16:colId xmlns:a16="http://schemas.microsoft.com/office/drawing/2014/main" val="2937779080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3615326675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2084693528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3052416347"/>
                    </a:ext>
                  </a:extLst>
                </a:gridCol>
                <a:gridCol w="708863">
                  <a:extLst>
                    <a:ext uri="{9D8B030D-6E8A-4147-A177-3AD203B41FA5}">
                      <a16:colId xmlns:a16="http://schemas.microsoft.com/office/drawing/2014/main" val="2573955627"/>
                    </a:ext>
                  </a:extLst>
                </a:gridCol>
                <a:gridCol w="173363">
                  <a:extLst>
                    <a:ext uri="{9D8B030D-6E8A-4147-A177-3AD203B41FA5}">
                      <a16:colId xmlns:a16="http://schemas.microsoft.com/office/drawing/2014/main" val="2125030684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3842764486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2982213687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val="82234952"/>
                    </a:ext>
                  </a:extLst>
                </a:gridCol>
                <a:gridCol w="329108">
                  <a:extLst>
                    <a:ext uri="{9D8B030D-6E8A-4147-A177-3AD203B41FA5}">
                      <a16:colId xmlns:a16="http://schemas.microsoft.com/office/drawing/2014/main" val="1206573502"/>
                    </a:ext>
                  </a:extLst>
                </a:gridCol>
                <a:gridCol w="276705">
                  <a:extLst>
                    <a:ext uri="{9D8B030D-6E8A-4147-A177-3AD203B41FA5}">
                      <a16:colId xmlns:a16="http://schemas.microsoft.com/office/drawing/2014/main" val="460426659"/>
                    </a:ext>
                  </a:extLst>
                </a:gridCol>
                <a:gridCol w="882226">
                  <a:extLst>
                    <a:ext uri="{9D8B030D-6E8A-4147-A177-3AD203B41FA5}">
                      <a16:colId xmlns:a16="http://schemas.microsoft.com/office/drawing/2014/main" val="2891271842"/>
                    </a:ext>
                  </a:extLst>
                </a:gridCol>
                <a:gridCol w="368467">
                  <a:extLst>
                    <a:ext uri="{9D8B030D-6E8A-4147-A177-3AD203B41FA5}">
                      <a16:colId xmlns:a16="http://schemas.microsoft.com/office/drawing/2014/main" val="832540303"/>
                    </a:ext>
                  </a:extLst>
                </a:gridCol>
                <a:gridCol w="771669">
                  <a:extLst>
                    <a:ext uri="{9D8B030D-6E8A-4147-A177-3AD203B41FA5}">
                      <a16:colId xmlns:a16="http://schemas.microsoft.com/office/drawing/2014/main" val="4132748921"/>
                    </a:ext>
                  </a:extLst>
                </a:gridCol>
              </a:tblGrid>
              <a:tr h="403444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4555"/>
                  </a:ext>
                </a:extLst>
              </a:tr>
              <a:tr h="403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81816"/>
                  </a:ext>
                </a:extLst>
              </a:tr>
              <a:tr h="10502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02994"/>
                  </a:ext>
                </a:extLst>
              </a:tr>
              <a:tr h="439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297590"/>
                  </a:ext>
                </a:extLst>
              </a:tr>
              <a:tr h="40386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3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84162"/>
                  </a:ext>
                </a:extLst>
              </a:tr>
              <a:tr h="403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3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33706"/>
                  </a:ext>
                </a:extLst>
              </a:tr>
              <a:tr h="4391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phae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279182"/>
                  </a:ext>
                </a:extLst>
              </a:tr>
            </a:tbl>
          </a:graphicData>
        </a:graphic>
      </p:graphicFrame>
      <p:pic>
        <p:nvPicPr>
          <p:cNvPr id="5" name="_x316333664">
            <a:extLst>
              <a:ext uri="{FF2B5EF4-FFF2-40B4-BE49-F238E27FC236}">
                <a16:creationId xmlns:a16="http://schemas.microsoft.com/office/drawing/2014/main" id="{55B8F640-6746-267D-3A8D-BFBFFC9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19669" y="3240075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545703800">
            <a:extLst>
              <a:ext uri="{FF2B5EF4-FFF2-40B4-BE49-F238E27FC236}">
                <a16:creationId xmlns:a16="http://schemas.microsoft.com/office/drawing/2014/main" id="{92F503FE-3BEF-7403-D21F-2B71675FD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1923" y="3374996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545702576">
            <a:extLst>
              <a:ext uri="{FF2B5EF4-FFF2-40B4-BE49-F238E27FC236}">
                <a16:creationId xmlns:a16="http://schemas.microsoft.com/office/drawing/2014/main" id="{30C094DF-3CA4-E155-C4A7-4825B29B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3" y="3214659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545704088">
            <a:extLst>
              <a:ext uri="{FF2B5EF4-FFF2-40B4-BE49-F238E27FC236}">
                <a16:creationId xmlns:a16="http://schemas.microsoft.com/office/drawing/2014/main" id="{D37262FB-E723-A506-D623-A04E0634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79878" y="3221223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545702864">
            <a:extLst>
              <a:ext uri="{FF2B5EF4-FFF2-40B4-BE49-F238E27FC236}">
                <a16:creationId xmlns:a16="http://schemas.microsoft.com/office/drawing/2014/main" id="{8983BE7E-C119-9F4E-C574-D155DC67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774" y1="80488" x2="9774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66" y="3394035"/>
            <a:ext cx="850842" cy="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545702432">
            <a:extLst>
              <a:ext uri="{FF2B5EF4-FFF2-40B4-BE49-F238E27FC236}">
                <a16:creationId xmlns:a16="http://schemas.microsoft.com/office/drawing/2014/main" id="{5C434C44-09D4-0B90-C501-E5B09E7D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3994" y="3191494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6E7FF-739E-AE8C-81F2-BC175707EBAA}"/>
              </a:ext>
            </a:extLst>
          </p:cNvPr>
          <p:cNvSpPr txBox="1"/>
          <p:nvPr/>
        </p:nvSpPr>
        <p:spPr>
          <a:xfrm>
            <a:off x="1752600" y="5994352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 신호 개선안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922B65B-AFB5-10DE-D636-E6B6EE6CD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29604"/>
              </p:ext>
            </p:extLst>
          </p:nvPr>
        </p:nvGraphicFramePr>
        <p:xfrm>
          <a:off x="9462481" y="2316092"/>
          <a:ext cx="8001000" cy="354352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1200466341"/>
                    </a:ext>
                  </a:extLst>
                </a:gridCol>
                <a:gridCol w="741319">
                  <a:extLst>
                    <a:ext uri="{9D8B030D-6E8A-4147-A177-3AD203B41FA5}">
                      <a16:colId xmlns:a16="http://schemas.microsoft.com/office/drawing/2014/main" val="1984690840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459529303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2913939000"/>
                    </a:ext>
                  </a:extLst>
                </a:gridCol>
                <a:gridCol w="744273">
                  <a:extLst>
                    <a:ext uri="{9D8B030D-6E8A-4147-A177-3AD203B41FA5}">
                      <a16:colId xmlns:a16="http://schemas.microsoft.com/office/drawing/2014/main" val="381561291"/>
                    </a:ext>
                  </a:extLst>
                </a:gridCol>
                <a:gridCol w="199512">
                  <a:extLst>
                    <a:ext uri="{9D8B030D-6E8A-4147-A177-3AD203B41FA5}">
                      <a16:colId xmlns:a16="http://schemas.microsoft.com/office/drawing/2014/main" val="156481052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674607004"/>
                    </a:ext>
                  </a:extLst>
                </a:gridCol>
                <a:gridCol w="549310">
                  <a:extLst>
                    <a:ext uri="{9D8B030D-6E8A-4147-A177-3AD203B41FA5}">
                      <a16:colId xmlns:a16="http://schemas.microsoft.com/office/drawing/2014/main" val="1323943736"/>
                    </a:ext>
                  </a:extLst>
                </a:gridCol>
                <a:gridCol w="729634">
                  <a:extLst>
                    <a:ext uri="{9D8B030D-6E8A-4147-A177-3AD203B41FA5}">
                      <a16:colId xmlns:a16="http://schemas.microsoft.com/office/drawing/2014/main" val="1861428332"/>
                    </a:ext>
                  </a:extLst>
                </a:gridCol>
                <a:gridCol w="352072">
                  <a:extLst>
                    <a:ext uri="{9D8B030D-6E8A-4147-A177-3AD203B41FA5}">
                      <a16:colId xmlns:a16="http://schemas.microsoft.com/office/drawing/2014/main" val="3112831026"/>
                    </a:ext>
                  </a:extLst>
                </a:gridCol>
                <a:gridCol w="296012">
                  <a:extLst>
                    <a:ext uri="{9D8B030D-6E8A-4147-A177-3AD203B41FA5}">
                      <a16:colId xmlns:a16="http://schemas.microsoft.com/office/drawing/2014/main" val="891166874"/>
                    </a:ext>
                  </a:extLst>
                </a:gridCol>
                <a:gridCol w="943785">
                  <a:extLst>
                    <a:ext uri="{9D8B030D-6E8A-4147-A177-3AD203B41FA5}">
                      <a16:colId xmlns:a16="http://schemas.microsoft.com/office/drawing/2014/main" val="3376415905"/>
                    </a:ext>
                  </a:extLst>
                </a:gridCol>
                <a:gridCol w="394178">
                  <a:extLst>
                    <a:ext uri="{9D8B030D-6E8A-4147-A177-3AD203B41FA5}">
                      <a16:colId xmlns:a16="http://schemas.microsoft.com/office/drawing/2014/main" val="1139135856"/>
                    </a:ext>
                  </a:extLst>
                </a:gridCol>
                <a:gridCol w="865643">
                  <a:extLst>
                    <a:ext uri="{9D8B030D-6E8A-4147-A177-3AD203B41FA5}">
                      <a16:colId xmlns:a16="http://schemas.microsoft.com/office/drawing/2014/main" val="231008027"/>
                    </a:ext>
                  </a:extLst>
                </a:gridCol>
              </a:tblGrid>
              <a:tr h="327445">
                <a:tc gridSpan="14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68507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928367"/>
                  </a:ext>
                </a:extLst>
              </a:tr>
              <a:tr h="11917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56373"/>
                  </a:ext>
                </a:extLst>
              </a:tr>
              <a:tr h="454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94907"/>
                  </a:ext>
                </a:extLst>
              </a:tr>
              <a:tr h="44912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신호운영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204705"/>
                  </a:ext>
                </a:extLst>
              </a:tr>
              <a:tr h="327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FF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    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49065"/>
                  </a:ext>
                </a:extLst>
              </a:tr>
              <a:tr h="3274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옵셋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all-phase All-red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698853"/>
                  </a:ext>
                </a:extLst>
              </a:tr>
            </a:tbl>
          </a:graphicData>
        </a:graphic>
      </p:graphicFrame>
      <p:pic>
        <p:nvPicPr>
          <p:cNvPr id="37" name="_x545702576">
            <a:extLst>
              <a:ext uri="{FF2B5EF4-FFF2-40B4-BE49-F238E27FC236}">
                <a16:creationId xmlns:a16="http://schemas.microsoft.com/office/drawing/2014/main" id="{112751C5-31EE-1177-B611-B6F5314E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110" y="3187914"/>
            <a:ext cx="522036" cy="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_x545703800">
            <a:extLst>
              <a:ext uri="{FF2B5EF4-FFF2-40B4-BE49-F238E27FC236}">
                <a16:creationId xmlns:a16="http://schemas.microsoft.com/office/drawing/2014/main" id="{9E3EEE82-95EE-B451-DB18-A8B8F5AA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100000" l="0" r="100000">
                        <a14:foregroundMark x1="7519" y1="76829" x2="7519" y2="76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26413" y="3330143"/>
            <a:ext cx="836623" cy="5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_x316333664">
            <a:extLst>
              <a:ext uri="{FF2B5EF4-FFF2-40B4-BE49-F238E27FC236}">
                <a16:creationId xmlns:a16="http://schemas.microsoft.com/office/drawing/2014/main" id="{7899A880-A7BE-2CC2-95C0-44BCA3E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030200" y="3193933"/>
            <a:ext cx="522034" cy="8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_x545704088">
            <a:extLst>
              <a:ext uri="{FF2B5EF4-FFF2-40B4-BE49-F238E27FC236}">
                <a16:creationId xmlns:a16="http://schemas.microsoft.com/office/drawing/2014/main" id="{9D24C354-7A3F-ACE2-8299-150513CF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137624" y="3250314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_x545702864">
            <a:extLst>
              <a:ext uri="{FF2B5EF4-FFF2-40B4-BE49-F238E27FC236}">
                <a16:creationId xmlns:a16="http://schemas.microsoft.com/office/drawing/2014/main" id="{E632DC54-6CBB-5FD7-C97F-D42CCB3C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774" y1="80488" x2="9774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598" y="3323769"/>
            <a:ext cx="850842" cy="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_x545702432">
            <a:extLst>
              <a:ext uri="{FF2B5EF4-FFF2-40B4-BE49-F238E27FC236}">
                <a16:creationId xmlns:a16="http://schemas.microsoft.com/office/drawing/2014/main" id="{540D07DC-F530-37FB-ADCA-0E981A3B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76024" y="3150816"/>
            <a:ext cx="563128" cy="9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0395FB-44BD-4BF9-EAAB-065BF46684C8}"/>
              </a:ext>
            </a:extLst>
          </p:cNvPr>
          <p:cNvSpPr txBox="1"/>
          <p:nvPr/>
        </p:nvSpPr>
        <p:spPr>
          <a:xfrm>
            <a:off x="10439400" y="6021404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 신호 개선안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59265828-3515-9773-FC93-E87499AFC762}"/>
              </a:ext>
            </a:extLst>
          </p:cNvPr>
          <p:cNvSpPr/>
          <p:nvPr/>
        </p:nvSpPr>
        <p:spPr>
          <a:xfrm rot="5400000">
            <a:off x="4636721" y="6275020"/>
            <a:ext cx="556357" cy="1447800"/>
          </a:xfrm>
          <a:prstGeom prst="chevron">
            <a:avLst>
              <a:gd name="adj" fmla="val 42261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CF87E9E7-4796-9434-EB05-7E7DCFB03ECD}"/>
              </a:ext>
            </a:extLst>
          </p:cNvPr>
          <p:cNvSpPr/>
          <p:nvPr/>
        </p:nvSpPr>
        <p:spPr>
          <a:xfrm rot="5400000">
            <a:off x="13475922" y="6275021"/>
            <a:ext cx="556357" cy="1447800"/>
          </a:xfrm>
          <a:prstGeom prst="chevron">
            <a:avLst>
              <a:gd name="adj" fmla="val 42261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939B16A-68F4-DBFD-D246-0137FD1C64C1}"/>
              </a:ext>
            </a:extLst>
          </p:cNvPr>
          <p:cNvSpPr/>
          <p:nvPr/>
        </p:nvSpPr>
        <p:spPr>
          <a:xfrm>
            <a:off x="838198" y="7695355"/>
            <a:ext cx="16470632" cy="1943945"/>
          </a:xfrm>
          <a:prstGeom prst="roundRect">
            <a:avLst/>
          </a:prstGeom>
          <a:noFill/>
          <a:ln>
            <a:solidFill>
              <a:srgbClr val="5A7D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44630E-ECF6-608D-F742-FD46EF43C790}"/>
              </a:ext>
            </a:extLst>
          </p:cNvPr>
          <p:cNvSpPr txBox="1"/>
          <p:nvPr/>
        </p:nvSpPr>
        <p:spPr>
          <a:xfrm>
            <a:off x="2718781" y="7878283"/>
            <a:ext cx="13487400" cy="140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KoPub돋움체 Medium" panose="00000600000000000000" pitchFamily="2" charset="-127"/>
              <a:buChar char="－"/>
            </a:pP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현시를 유지하되 각 현시 마다 유효녹색시간 변화</a:t>
            </a:r>
            <a:endParaRPr lang="en-US" altLang="ko-KR" sz="3000" b="1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KoPub돋움체 Medium" panose="00000600000000000000" pitchFamily="2" charset="-127"/>
              <a:buChar char="－"/>
            </a:pP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Cycle Length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</a:t>
            </a: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180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Offset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</a:t>
            </a: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73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황색시간은 모든 현시에서 </a:t>
            </a:r>
            <a:r>
              <a:rPr lang="en-US" altLang="ko-KR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3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초로 개선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AB02B5F3-41AD-6BD6-009C-354B6F7019AD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91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CA8B054-58E9-AE90-3C1B-16934D27B9C7}"/>
              </a:ext>
            </a:extLst>
          </p:cNvPr>
          <p:cNvSpPr/>
          <p:nvPr/>
        </p:nvSpPr>
        <p:spPr>
          <a:xfrm>
            <a:off x="2362200" y="7155974"/>
            <a:ext cx="13886047" cy="2953142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39EC74-33A8-19DD-EF3B-8CC66BF43C9D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전</a:t>
            </a:r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후 결과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4B656-55D8-5A5B-19DE-1DAE803C6762}"/>
              </a:ext>
            </a:extLst>
          </p:cNvPr>
          <p:cNvSpPr txBox="1"/>
          <p:nvPr/>
        </p:nvSpPr>
        <p:spPr>
          <a:xfrm>
            <a:off x="2667924" y="7347617"/>
            <a:ext cx="12966450" cy="249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두 교차로 모두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LOS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및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Control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개선되었으므로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본 대상구간이 개선되었음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World돋움체 Medium"/>
              <a:ea typeface="KoPubWorld돋움체 Medium"/>
            </a:endParaRP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두 교차로의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개선 결과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개선 목표인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감소되었지만 나머지 접근로의 경우 오히려 증가함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그러나 본 프로젝트에서의 개선목표인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를 감소시키는 것이 우선이고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WB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의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Approach Delay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가 약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90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World돋움체 Medium"/>
                <a:ea typeface="KoPubWorld돋움체 Medium"/>
              </a:rPr>
              <a:t>초 크게 감소하기 때문에 결과가 잘 나왔다고 판단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9EF55FF-4940-1C31-56D0-4465C6DB4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54172"/>
              </p:ext>
            </p:extLst>
          </p:nvPr>
        </p:nvGraphicFramePr>
        <p:xfrm>
          <a:off x="457201" y="3066990"/>
          <a:ext cx="7467599" cy="2617924"/>
        </p:xfrm>
        <a:graphic>
          <a:graphicData uri="http://schemas.openxmlformats.org/drawingml/2006/table">
            <a:tbl>
              <a:tblPr/>
              <a:tblGrid>
                <a:gridCol w="1807944">
                  <a:extLst>
                    <a:ext uri="{9D8B030D-6E8A-4147-A177-3AD203B41FA5}">
                      <a16:colId xmlns:a16="http://schemas.microsoft.com/office/drawing/2014/main" val="901457559"/>
                    </a:ext>
                  </a:extLst>
                </a:gridCol>
                <a:gridCol w="1650733">
                  <a:extLst>
                    <a:ext uri="{9D8B030D-6E8A-4147-A177-3AD203B41FA5}">
                      <a16:colId xmlns:a16="http://schemas.microsoft.com/office/drawing/2014/main" val="2815776933"/>
                    </a:ext>
                  </a:extLst>
                </a:gridCol>
                <a:gridCol w="1520835">
                  <a:extLst>
                    <a:ext uri="{9D8B030D-6E8A-4147-A177-3AD203B41FA5}">
                      <a16:colId xmlns:a16="http://schemas.microsoft.com/office/drawing/2014/main" val="239225026"/>
                    </a:ext>
                  </a:extLst>
                </a:gridCol>
                <a:gridCol w="1244971">
                  <a:extLst>
                    <a:ext uri="{9D8B030D-6E8A-4147-A177-3AD203B41FA5}">
                      <a16:colId xmlns:a16="http://schemas.microsoft.com/office/drawing/2014/main" val="425757061"/>
                    </a:ext>
                  </a:extLst>
                </a:gridCol>
                <a:gridCol w="1243116">
                  <a:extLst>
                    <a:ext uri="{9D8B030D-6E8A-4147-A177-3AD203B41FA5}">
                      <a16:colId xmlns:a16="http://schemas.microsoft.com/office/drawing/2014/main" val="4149484650"/>
                    </a:ext>
                  </a:extLst>
                </a:gridCol>
              </a:tblGrid>
              <a:tr h="65532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대상구간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 (sec)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LOS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069927"/>
                  </a:ext>
                </a:extLst>
              </a:tr>
              <a:tr h="651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73846"/>
                  </a:ext>
                </a:extLst>
              </a:tr>
              <a:tr h="655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102.6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67.8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72903"/>
                  </a:ext>
                </a:extLst>
              </a:tr>
              <a:tr h="6553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세삼사거리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74.6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16945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5F8D79B-EC14-6840-D80E-FEA3692A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17292"/>
              </p:ext>
            </p:extLst>
          </p:nvPr>
        </p:nvGraphicFramePr>
        <p:xfrm>
          <a:off x="8485802" y="3066991"/>
          <a:ext cx="9525000" cy="2617926"/>
        </p:xfrm>
        <a:graphic>
          <a:graphicData uri="http://schemas.openxmlformats.org/drawingml/2006/table">
            <a:tbl>
              <a:tblPr/>
              <a:tblGrid>
                <a:gridCol w="1366584">
                  <a:extLst>
                    <a:ext uri="{9D8B030D-6E8A-4147-A177-3AD203B41FA5}">
                      <a16:colId xmlns:a16="http://schemas.microsoft.com/office/drawing/2014/main" val="3551152176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222274679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429854647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3752519440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831575492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771670103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31822938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96971516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2417125325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4051160243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101012756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821383674"/>
                    </a:ext>
                  </a:extLst>
                </a:gridCol>
                <a:gridCol w="679868">
                  <a:extLst>
                    <a:ext uri="{9D8B030D-6E8A-4147-A177-3AD203B41FA5}">
                      <a16:colId xmlns:a16="http://schemas.microsoft.com/office/drawing/2014/main" val="1752843156"/>
                    </a:ext>
                  </a:extLst>
                </a:gridCol>
              </a:tblGrid>
              <a:tr h="2879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Control Delay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(sec)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283895"/>
                  </a:ext>
                </a:extLst>
              </a:tr>
              <a:tr h="563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10658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64.7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94.2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48.0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111.1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141.6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86.3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136.9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164.1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1743596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개선 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101.9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42.9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83.9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80.2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45.7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69.5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101.8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43.2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112146"/>
                  </a:ext>
                </a:extLst>
              </a:tr>
              <a:tr h="564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후 </a:t>
                      </a:r>
                      <a:r>
                        <a:rPr lang="en-US" altLang="ko-KR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 </a:t>
                      </a: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-44.9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-5.6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-14.2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-10.8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-13.3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-8.3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70.2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64.3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194.4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9683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A304304-8A61-7181-6A70-1AD8C033D82E}"/>
              </a:ext>
            </a:extLst>
          </p:cNvPr>
          <p:cNvSpPr txBox="1"/>
          <p:nvPr/>
        </p:nvSpPr>
        <p:spPr>
          <a:xfrm>
            <a:off x="304801" y="581019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현황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전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개선안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후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LOS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및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Control Delay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1F6A2-DF28-23C9-B6E4-6FDB94333CFE}"/>
              </a:ext>
            </a:extLst>
          </p:cNvPr>
          <p:cNvSpPr txBox="1"/>
          <p:nvPr/>
        </p:nvSpPr>
        <p:spPr>
          <a:xfrm>
            <a:off x="9285902" y="5802345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&lt;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매탄권선역사거리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방향별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Delay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결과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C3A29032-4988-2C24-1D32-4BEB6D5E2E23}"/>
              </a:ext>
            </a:extLst>
          </p:cNvPr>
          <p:cNvSpPr/>
          <p:nvPr/>
        </p:nvSpPr>
        <p:spPr>
          <a:xfrm rot="5400000">
            <a:off x="8482195" y="5881505"/>
            <a:ext cx="693957" cy="1503947"/>
          </a:xfrm>
          <a:prstGeom prst="chevron">
            <a:avLst>
              <a:gd name="adj" fmla="val 46495"/>
            </a:avLst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7D3C286-8B7E-A183-44EF-9A3228E49C5A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21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39EC74-33A8-19DD-EF3B-8CC66BF43C9D}"/>
              </a:ext>
            </a:extLst>
          </p:cNvPr>
          <p:cNvSpPr/>
          <p:nvPr/>
        </p:nvSpPr>
        <p:spPr>
          <a:xfrm>
            <a:off x="437147" y="2304472"/>
            <a:ext cx="4363453" cy="629228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개선안 </a:t>
            </a:r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네트워크 구축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7E6A3D4-059C-1E79-2322-CCBFE55D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2406740"/>
            <a:ext cx="9006501" cy="61657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8F5B3-CB08-9056-7E52-66FE0DE3CC46}"/>
              </a:ext>
            </a:extLst>
          </p:cNvPr>
          <p:cNvSpPr txBox="1"/>
          <p:nvPr/>
        </p:nvSpPr>
        <p:spPr>
          <a:xfrm>
            <a:off x="9372600" y="8732833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 err="1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개선안 네트워크 구축 결과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3B9B9-9020-78D8-1EE1-B95BD2B1C435}"/>
              </a:ext>
            </a:extLst>
          </p:cNvPr>
          <p:cNvSpPr txBox="1"/>
          <p:nvPr/>
        </p:nvSpPr>
        <p:spPr>
          <a:xfrm>
            <a:off x="396673" y="3746468"/>
            <a:ext cx="7817251" cy="2488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Bold" panose="00000800000000000000" pitchFamily="2" charset="-127"/>
              <a:buChar char="－"/>
            </a:pPr>
            <a:endParaRPr lang="en-US" altLang="ko-KR" sz="2500" kern="0" dirty="0">
              <a:solidFill>
                <a:srgbClr val="415A4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445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Bold" panose="00000800000000000000" pitchFamily="2" charset="-127"/>
              <a:buChar char="－"/>
            </a:pP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기존에 구축했던 현황 네트워크에 기하구조</a:t>
            </a:r>
            <a:r>
              <a:rPr lang="en-US" altLang="ko-KR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신호와 </a:t>
            </a:r>
            <a:r>
              <a:rPr lang="en-US" altLang="ko-KR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Conflict Area </a:t>
            </a:r>
            <a:r>
              <a:rPr lang="ko-KR" altLang="en-US" sz="25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 개선안에 의해 변경된 사항을 바탕으로 개선안 네트워크를 구축하였음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88FF1B-EDF8-CDEF-4FBB-D24D664EC195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1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4BA874-AD9F-3379-FD36-037D9AF4B970}"/>
              </a:ext>
            </a:extLst>
          </p:cNvPr>
          <p:cNvSpPr/>
          <p:nvPr/>
        </p:nvSpPr>
        <p:spPr>
          <a:xfrm>
            <a:off x="437147" y="6077773"/>
            <a:ext cx="16420925" cy="3561527"/>
          </a:xfrm>
          <a:prstGeom prst="roundRect">
            <a:avLst>
              <a:gd name="adj" fmla="val 13631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F342FF6-EB77-F3B2-29D3-0AE170AC3CF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효과 통계 검증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591A19-2A6B-087E-2385-6458EF43A8A9}"/>
              </a:ext>
            </a:extLst>
          </p:cNvPr>
          <p:cNvSpPr/>
          <p:nvPr/>
        </p:nvSpPr>
        <p:spPr>
          <a:xfrm>
            <a:off x="437147" y="3093566"/>
            <a:ext cx="16420925" cy="1745134"/>
          </a:xfrm>
          <a:prstGeom prst="roundRect">
            <a:avLst>
              <a:gd name="adj" fmla="val 25993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F335F-07C5-F825-508A-44A09ECD805D}"/>
              </a:ext>
            </a:extLst>
          </p:cNvPr>
          <p:cNvSpPr txBox="1"/>
          <p:nvPr/>
        </p:nvSpPr>
        <p:spPr>
          <a:xfrm>
            <a:off x="594699" y="3169795"/>
            <a:ext cx="15407301" cy="151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fontAlgn="base" latinLnBrk="1">
              <a:lnSpc>
                <a:spcPct val="160000"/>
              </a:lnSpc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 효과를 분석하기 위해 현황 및 개선안의 다양한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대해 비교하고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이에 대한 통계적 검증을 진행함</a:t>
            </a:r>
            <a:endParaRPr lang="en-US" altLang="ko-KR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873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통계적 검증으로는 동일 집단의 사전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·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사후 평균을 비교할 때 사용하는 대응표본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검정을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Excel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‘데이터 분석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기능을 활용</a:t>
            </a:r>
            <a:endParaRPr lang="en-US" altLang="ko-KR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3873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신뢰도는 해당 기능의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Default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값인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95%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</a:t>
            </a:r>
            <a:r>
              <a:rPr lang="ko-KR" altLang="en-US" sz="2000" kern="0" dirty="0">
                <a:solidFill>
                  <a:srgbClr val="415A4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E0A7A4-4537-C900-6AF5-8923A87BB24D}"/>
              </a:ext>
            </a:extLst>
          </p:cNvPr>
          <p:cNvSpPr/>
          <p:nvPr/>
        </p:nvSpPr>
        <p:spPr>
          <a:xfrm>
            <a:off x="437147" y="52277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DDC92-67B5-6AA2-5F9C-CF9F19CB8081}"/>
              </a:ext>
            </a:extLst>
          </p:cNvPr>
          <p:cNvSpPr txBox="1"/>
          <p:nvPr/>
        </p:nvSpPr>
        <p:spPr>
          <a:xfrm>
            <a:off x="7696199" y="6607841"/>
            <a:ext cx="9161872" cy="2501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-9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Average speed per vehicle :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차량 당 평균 통행 속도이며 단위는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Average queue length per vehicle :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차량 당 평균 대기행렬 길이이며 단위는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‘m’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Average travel time per vehicle :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차량 당 평균 주행 시간이며 단위는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Average delay per vehicle :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차량 당 평균 지체 시간이며 단위는 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초</a:t>
            </a: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endParaRPr lang="ko-KR" altLang="en-US" sz="2000" kern="0" spc="0" dirty="0">
              <a:solidFill>
                <a:srgbClr val="415A4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 Average number of stops per vehicle : </a:t>
            </a:r>
            <a:r>
              <a:rPr lang="ko-KR" altLang="en-US" sz="2000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차량 당 평균 정지 횟수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85E309-610D-5FE5-E065-9497F36F32D6}"/>
              </a:ext>
            </a:extLst>
          </p:cNvPr>
          <p:cNvSpPr txBox="1"/>
          <p:nvPr/>
        </p:nvSpPr>
        <p:spPr>
          <a:xfrm>
            <a:off x="586232" y="7097192"/>
            <a:ext cx="6881368" cy="181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현황분석을 위한 </a:t>
            </a: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MOE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</a:t>
            </a: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Network Performance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와 </a:t>
            </a: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SSAM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을 선정</a:t>
            </a:r>
            <a:endParaRPr lang="ko-KR" altLang="en-US" sz="1800" kern="0" spc="0" dirty="0">
              <a:solidFill>
                <a:srgbClr val="415A40"/>
              </a:solidFill>
              <a:effectLst/>
              <a:latin typeface="한컴바탕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Network Performance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와 대기 행렬로 인한 정체 분석을 위해 선정</a:t>
            </a: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 </a:t>
            </a:r>
            <a:endParaRPr lang="en-US" altLang="ko-KR" sz="1800" kern="0" dirty="0">
              <a:solidFill>
                <a:srgbClr val="415A40"/>
              </a:solidFill>
              <a:latin typeface="KoPub돋움체 Medium" panose="00000600000000000000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- SSAM</a:t>
            </a:r>
            <a:r>
              <a:rPr lang="ko-KR" altLang="en-US" sz="1800" kern="0" spc="0" dirty="0">
                <a:solidFill>
                  <a:srgbClr val="415A4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교차로 내 상충에 대한 분석을 위해 선정</a:t>
            </a:r>
            <a:endParaRPr lang="en-US" altLang="ko-KR" sz="1800" kern="0" spc="0" dirty="0">
              <a:solidFill>
                <a:srgbClr val="415A4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L="254000"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dirty="0">
              <a:solidFill>
                <a:srgbClr val="415A40"/>
              </a:solidFill>
              <a:latin typeface="KoPub돋움체 Medium" panose="00000600000000000000"/>
              <a:ea typeface="KoPub돋움체 Medium" panose="0000060000000000000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6366A12-8763-47B1-B04C-0AACA9E8FCCA}"/>
              </a:ext>
            </a:extLst>
          </p:cNvPr>
          <p:cNvCxnSpPr>
            <a:cxnSpLocks/>
          </p:cNvCxnSpPr>
          <p:nvPr/>
        </p:nvCxnSpPr>
        <p:spPr>
          <a:xfrm>
            <a:off x="7620000" y="6382573"/>
            <a:ext cx="0" cy="3048000"/>
          </a:xfrm>
          <a:prstGeom prst="line">
            <a:avLst/>
          </a:prstGeom>
          <a:ln w="66675">
            <a:gradFill>
              <a:gsLst>
                <a:gs pos="98000">
                  <a:srgbClr val="F6F6F6"/>
                </a:gs>
                <a:gs pos="0">
                  <a:srgbClr val="F6F6F6"/>
                </a:gs>
                <a:gs pos="51000">
                  <a:srgbClr val="5A7D5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5">
            <a:extLst>
              <a:ext uri="{FF2B5EF4-FFF2-40B4-BE49-F238E27FC236}">
                <a16:creationId xmlns:a16="http://schemas.microsoft.com/office/drawing/2014/main" id="{CA816FF5-1EDA-5247-2D91-17B688126B1B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45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 Performance</a:t>
            </a:r>
            <a:endParaRPr lang="ko-KR" altLang="en-US" sz="2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1CA441-2848-9211-F9D1-40FC08A68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57879"/>
              </p:ext>
            </p:extLst>
          </p:nvPr>
        </p:nvGraphicFramePr>
        <p:xfrm>
          <a:off x="437147" y="3086100"/>
          <a:ext cx="17307020" cy="6120669"/>
        </p:xfrm>
        <a:graphic>
          <a:graphicData uri="http://schemas.openxmlformats.org/drawingml/2006/table">
            <a:tbl>
              <a:tblPr/>
              <a:tblGrid>
                <a:gridCol w="8994777">
                  <a:extLst>
                    <a:ext uri="{9D8B030D-6E8A-4147-A177-3AD203B41FA5}">
                      <a16:colId xmlns:a16="http://schemas.microsoft.com/office/drawing/2014/main" val="4215198804"/>
                    </a:ext>
                  </a:extLst>
                </a:gridCol>
                <a:gridCol w="1959994">
                  <a:extLst>
                    <a:ext uri="{9D8B030D-6E8A-4147-A177-3AD203B41FA5}">
                      <a16:colId xmlns:a16="http://schemas.microsoft.com/office/drawing/2014/main" val="3452843467"/>
                    </a:ext>
                  </a:extLst>
                </a:gridCol>
                <a:gridCol w="1959994">
                  <a:extLst>
                    <a:ext uri="{9D8B030D-6E8A-4147-A177-3AD203B41FA5}">
                      <a16:colId xmlns:a16="http://schemas.microsoft.com/office/drawing/2014/main" val="3791558688"/>
                    </a:ext>
                  </a:extLst>
                </a:gridCol>
                <a:gridCol w="2314194">
                  <a:extLst>
                    <a:ext uri="{9D8B030D-6E8A-4147-A177-3AD203B41FA5}">
                      <a16:colId xmlns:a16="http://schemas.microsoft.com/office/drawing/2014/main" val="2654129613"/>
                    </a:ext>
                  </a:extLst>
                </a:gridCol>
                <a:gridCol w="2078061">
                  <a:extLst>
                    <a:ext uri="{9D8B030D-6E8A-4147-A177-3AD203B41FA5}">
                      <a16:colId xmlns:a16="http://schemas.microsoft.com/office/drawing/2014/main" val="160397262"/>
                    </a:ext>
                  </a:extLst>
                </a:gridCol>
              </a:tblGrid>
              <a:tr h="6846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parameter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최대값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최소값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7777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speed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42.45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51.39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30.9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152203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queue length per vehicle, [m]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278.94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172.44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489.08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10.54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57015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travel time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358.49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157.64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610.41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122.53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506936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delay per vehicle [s],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64.30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17.62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90.02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927099"/>
                  </a:ext>
                </a:extLst>
              </a:tr>
              <a:tr h="1082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Average number of stops per vehicle 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All vehicle types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1.08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0.28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44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DEEFBB-AFE4-9B25-9FA2-9FA371BFA170}"/>
              </a:ext>
            </a:extLst>
          </p:cNvPr>
          <p:cNvSpPr txBox="1"/>
          <p:nvPr/>
        </p:nvSpPr>
        <p:spPr>
          <a:xfrm>
            <a:off x="5486400" y="9358727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Network Performance&gt;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D554047-2846-F488-41A2-201036EBCA79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0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 Performance</a:t>
            </a:r>
            <a:endParaRPr lang="ko-KR" altLang="en-US" sz="2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D554047-2846-F488-41A2-201036EBCA79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0187332B-1AE5-4E94-8088-BA6E809903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2885890"/>
              </p:ext>
            </p:extLst>
          </p:nvPr>
        </p:nvGraphicFramePr>
        <p:xfrm>
          <a:off x="1219199" y="3009900"/>
          <a:ext cx="7565173" cy="450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F68917D-D4FD-4D14-B5DA-755F1D5AA5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13155"/>
              </p:ext>
            </p:extLst>
          </p:nvPr>
        </p:nvGraphicFramePr>
        <p:xfrm>
          <a:off x="9677400" y="3009901"/>
          <a:ext cx="7568792" cy="4509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CC70D5-083D-AC55-B2B9-6AC26D38383E}"/>
              </a:ext>
            </a:extLst>
          </p:cNvPr>
          <p:cNvSpPr/>
          <p:nvPr/>
        </p:nvSpPr>
        <p:spPr>
          <a:xfrm>
            <a:off x="2419302" y="8062309"/>
            <a:ext cx="13886047" cy="1640739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74945-736A-8F4A-5457-9CC2AD7883AE}"/>
              </a:ext>
            </a:extLst>
          </p:cNvPr>
          <p:cNvSpPr txBox="1"/>
          <p:nvPr/>
        </p:nvSpPr>
        <p:spPr>
          <a:xfrm>
            <a:off x="3422775" y="8273282"/>
            <a:ext cx="12966450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해당 구간의 평균 속도 및 통행시간이 눈에 띄게 개선된 모습을 그래프를 통해 확인할 수 있음</a:t>
            </a:r>
            <a:endParaRPr lang="en-US" altLang="ko-KR" sz="2400" kern="0" dirty="0">
              <a:solidFill>
                <a:srgbClr val="415A40"/>
              </a:solidFill>
              <a:latin typeface="KoPubWorld돋움체 Medium"/>
              <a:ea typeface="KoPubWorld돋움체 Medium"/>
            </a:endParaRP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0" dirty="0">
                <a:solidFill>
                  <a:srgbClr val="415A40"/>
                </a:solidFill>
                <a:effectLst/>
                <a:latin typeface="KoPubWorld돋움체 Medium"/>
                <a:ea typeface="KoPubWorld돋움체 Medium"/>
              </a:rPr>
              <a:t>개선 후 개선 전보다 </a:t>
            </a: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평균 통행속도가 </a:t>
            </a:r>
            <a:r>
              <a:rPr lang="en-US" altLang="ko-KR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30km </a:t>
            </a: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이하로 떨어지는 시간이 약 </a:t>
            </a:r>
            <a:r>
              <a:rPr lang="en-US" altLang="ko-KR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20</a:t>
            </a: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분 가량 지연됨</a:t>
            </a:r>
            <a:endParaRPr lang="en-US" altLang="ko-KR" sz="2400" kern="0" spc="0" dirty="0">
              <a:solidFill>
                <a:srgbClr val="415A40"/>
              </a:solidFill>
              <a:effectLst/>
              <a:latin typeface="KoPubWorld돋움체 Medium"/>
              <a:ea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701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 Performance</a:t>
            </a:r>
            <a:endParaRPr lang="ko-KR" altLang="en-US" sz="2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D554047-2846-F488-41A2-201036EBCA79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0802329-0909-4415-9A6F-0DE3464BF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126680"/>
              </p:ext>
            </p:extLst>
          </p:nvPr>
        </p:nvGraphicFramePr>
        <p:xfrm>
          <a:off x="457200" y="3130628"/>
          <a:ext cx="5676600" cy="3703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D3CA5F1-FFB6-4626-A0B8-3A6763B7C0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4210704"/>
              </p:ext>
            </p:extLst>
          </p:nvPr>
        </p:nvGraphicFramePr>
        <p:xfrm>
          <a:off x="6324000" y="3108507"/>
          <a:ext cx="5677200" cy="3703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944CAA-F771-7771-548C-941D8CE2904F}"/>
              </a:ext>
            </a:extLst>
          </p:cNvPr>
          <p:cNvSpPr/>
          <p:nvPr/>
        </p:nvSpPr>
        <p:spPr>
          <a:xfrm>
            <a:off x="1981200" y="7505700"/>
            <a:ext cx="14859000" cy="1640739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1B908-3BD3-ECA7-71EB-0EB04740B32A}"/>
              </a:ext>
            </a:extLst>
          </p:cNvPr>
          <p:cNvSpPr txBox="1"/>
          <p:nvPr/>
        </p:nvSpPr>
        <p:spPr>
          <a:xfrm>
            <a:off x="2490536" y="7658100"/>
            <a:ext cx="13306927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marR="0" indent="-2857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해당 구간의 대기행렬 길이가 포화되는 시점이 늘어남</a:t>
            </a:r>
            <a:endParaRPr lang="en-US" altLang="ko-KR" sz="2400" kern="0" dirty="0">
              <a:solidFill>
                <a:srgbClr val="415A40"/>
              </a:solidFill>
              <a:latin typeface="KoPubWorld돋움체 Medium"/>
              <a:ea typeface="KoPubWorld돋움체 Medium"/>
            </a:endParaRPr>
          </a:p>
          <a:p>
            <a:pPr marL="387350" marR="0" indent="-28575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spc="0" dirty="0">
                <a:solidFill>
                  <a:srgbClr val="415A40"/>
                </a:solidFill>
                <a:effectLst/>
                <a:latin typeface="KoPubWorld돋움체 Medium"/>
                <a:ea typeface="KoPubWorld돋움체 Medium"/>
              </a:rPr>
              <a:t>전체적인 총 지체 및 평균 정지횟수가 감소한 것을 볼 수 있음</a:t>
            </a:r>
            <a:endParaRPr lang="en-US" altLang="ko-KR" sz="2400" kern="0" spc="0" dirty="0">
              <a:solidFill>
                <a:srgbClr val="415A40"/>
              </a:solidFill>
              <a:effectLst/>
              <a:latin typeface="KoPubWorld돋움체 Medium"/>
              <a:ea typeface="KoPubWorld돋움체 Medium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59EF955-B5C9-C3BE-6D41-857E64ABC8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18823"/>
              </p:ext>
            </p:extLst>
          </p:nvPr>
        </p:nvGraphicFramePr>
        <p:xfrm>
          <a:off x="12229800" y="3099529"/>
          <a:ext cx="5677200" cy="370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6970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 Performance</a:t>
            </a:r>
            <a:endParaRPr lang="ko-KR" altLang="en-US" sz="25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D554047-2846-F488-41A2-201036EBCA79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A0E0B621-9974-43DD-B2DD-DAEF96DDF9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441908"/>
              </p:ext>
            </p:extLst>
          </p:nvPr>
        </p:nvGraphicFramePr>
        <p:xfrm>
          <a:off x="838200" y="3086355"/>
          <a:ext cx="5677200" cy="32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3A13D57-A06C-4CBD-9962-8D5E9DDFC2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519294"/>
              </p:ext>
            </p:extLst>
          </p:nvPr>
        </p:nvGraphicFramePr>
        <p:xfrm>
          <a:off x="825532" y="6561760"/>
          <a:ext cx="5677200" cy="32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0BE80D29-AAB0-4C1B-84A8-B455BF380A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167323"/>
              </p:ext>
            </p:extLst>
          </p:nvPr>
        </p:nvGraphicFramePr>
        <p:xfrm>
          <a:off x="6787679" y="3086355"/>
          <a:ext cx="5677200" cy="32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4C5F66A-9F42-4184-8928-854F1CD630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54459"/>
              </p:ext>
            </p:extLst>
          </p:nvPr>
        </p:nvGraphicFramePr>
        <p:xfrm>
          <a:off x="6795121" y="6561760"/>
          <a:ext cx="5677200" cy="32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59AC1C-AD25-53FB-E3D4-E00F84153BB3}"/>
              </a:ext>
            </a:extLst>
          </p:cNvPr>
          <p:cNvSpPr/>
          <p:nvPr/>
        </p:nvSpPr>
        <p:spPr>
          <a:xfrm>
            <a:off x="12954000" y="3703282"/>
            <a:ext cx="4953000" cy="5181346"/>
          </a:xfrm>
          <a:prstGeom prst="roundRect">
            <a:avLst>
              <a:gd name="adj" fmla="val 6411"/>
            </a:avLst>
          </a:prstGeom>
          <a:solidFill>
            <a:srgbClr val="AFC6A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C021C-89BA-8F32-54BB-82285EACD795}"/>
              </a:ext>
            </a:extLst>
          </p:cNvPr>
          <p:cNvSpPr txBox="1"/>
          <p:nvPr/>
        </p:nvSpPr>
        <p:spPr>
          <a:xfrm>
            <a:off x="13212679" y="4084027"/>
            <a:ext cx="4435642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marR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해당 구간의 다양한 각도의 상충  지표가 눈에 띄게 개선된 모습을 그래프를 통해 확인할 수 있음</a:t>
            </a:r>
            <a:endParaRPr lang="en-US" altLang="ko-KR" sz="2400" kern="0" dirty="0">
              <a:solidFill>
                <a:srgbClr val="415A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532B7-CBAD-CFCC-3933-D14EE440C3E8}"/>
              </a:ext>
            </a:extLst>
          </p:cNvPr>
          <p:cNvSpPr txBox="1"/>
          <p:nvPr/>
        </p:nvSpPr>
        <p:spPr>
          <a:xfrm>
            <a:off x="13212679" y="6141427"/>
            <a:ext cx="43560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각 상충이 감소하여 안전성이 개선됨</a:t>
            </a:r>
          </a:p>
          <a:p>
            <a:pPr marL="3873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Crossing </a:t>
            </a:r>
            <a:r>
              <a:rPr lang="ko-KR" altLang="en-US" sz="2400" kern="0" dirty="0">
                <a:solidFill>
                  <a:srgbClr val="415A40"/>
                </a:solidFill>
                <a:latin typeface="KoPubWorld돋움체 Medium"/>
                <a:ea typeface="KoPubWorld돋움체 Medium"/>
              </a:rPr>
              <a:t>상충이 확연히 감소한 것이 특징</a:t>
            </a:r>
            <a:endParaRPr lang="en-US" altLang="ko-KR" sz="2400" kern="0" dirty="0">
              <a:solidFill>
                <a:srgbClr val="415A40"/>
              </a:solidFill>
              <a:latin typeface="KoPubWorld돋움체 Medium"/>
              <a:ea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1904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D02F087A-A4D7-7209-E5CA-FBBAEB5CBA2A}"/>
              </a:ext>
            </a:extLst>
          </p:cNvPr>
          <p:cNvGrpSpPr/>
          <p:nvPr/>
        </p:nvGrpSpPr>
        <p:grpSpPr>
          <a:xfrm>
            <a:off x="10716799" y="8363210"/>
            <a:ext cx="813218" cy="807986"/>
            <a:chOff x="10716799" y="1904343"/>
            <a:chExt cx="675813" cy="671465"/>
          </a:xfrm>
        </p:grpSpPr>
        <p:pic>
          <p:nvPicPr>
            <p:cNvPr id="22" name="Object 45">
              <a:extLst>
                <a:ext uri="{FF2B5EF4-FFF2-40B4-BE49-F238E27FC236}">
                  <a16:creationId xmlns:a16="http://schemas.microsoft.com/office/drawing/2014/main" id="{8D057026-AB92-55C3-59A6-11B2808A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grpSp>
        <p:nvGrpSpPr>
          <p:cNvPr id="19" name="그룹 1011">
            <a:extLst>
              <a:ext uri="{FF2B5EF4-FFF2-40B4-BE49-F238E27FC236}">
                <a16:creationId xmlns:a16="http://schemas.microsoft.com/office/drawing/2014/main" id="{1D4DFCFC-D3CC-434F-2581-ED125293AA77}"/>
              </a:ext>
            </a:extLst>
          </p:cNvPr>
          <p:cNvGrpSpPr/>
          <p:nvPr/>
        </p:nvGrpSpPr>
        <p:grpSpPr>
          <a:xfrm>
            <a:off x="10716799" y="7291824"/>
            <a:ext cx="813218" cy="807986"/>
            <a:chOff x="10716799" y="1904343"/>
            <a:chExt cx="675813" cy="671465"/>
          </a:xfrm>
        </p:grpSpPr>
        <p:pic>
          <p:nvPicPr>
            <p:cNvPr id="20" name="Object 45">
              <a:extLst>
                <a:ext uri="{FF2B5EF4-FFF2-40B4-BE49-F238E27FC236}">
                  <a16:creationId xmlns:a16="http://schemas.microsoft.com/office/drawing/2014/main" id="{86187D25-1ACA-C88B-DF29-F56B81A1A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grpSp>
        <p:nvGrpSpPr>
          <p:cNvPr id="17" name="그룹 1011">
            <a:extLst>
              <a:ext uri="{FF2B5EF4-FFF2-40B4-BE49-F238E27FC236}">
                <a16:creationId xmlns:a16="http://schemas.microsoft.com/office/drawing/2014/main" id="{1E34DB73-317F-7480-F643-AB9E40B756D8}"/>
              </a:ext>
            </a:extLst>
          </p:cNvPr>
          <p:cNvGrpSpPr/>
          <p:nvPr/>
        </p:nvGrpSpPr>
        <p:grpSpPr>
          <a:xfrm>
            <a:off x="10716799" y="6206146"/>
            <a:ext cx="813218" cy="807986"/>
            <a:chOff x="10716799" y="1904343"/>
            <a:chExt cx="675813" cy="671465"/>
          </a:xfrm>
        </p:grpSpPr>
        <p:pic>
          <p:nvPicPr>
            <p:cNvPr id="18" name="Object 45">
              <a:extLst>
                <a:ext uri="{FF2B5EF4-FFF2-40B4-BE49-F238E27FC236}">
                  <a16:creationId xmlns:a16="http://schemas.microsoft.com/office/drawing/2014/main" id="{D81A184B-6F17-63FD-2C48-F4BBC6627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grpSp>
        <p:nvGrpSpPr>
          <p:cNvPr id="15" name="그룹 1011">
            <a:extLst>
              <a:ext uri="{FF2B5EF4-FFF2-40B4-BE49-F238E27FC236}">
                <a16:creationId xmlns:a16="http://schemas.microsoft.com/office/drawing/2014/main" id="{F8CC326A-87B5-6818-8847-716416BAB541}"/>
              </a:ext>
            </a:extLst>
          </p:cNvPr>
          <p:cNvGrpSpPr/>
          <p:nvPr/>
        </p:nvGrpSpPr>
        <p:grpSpPr>
          <a:xfrm>
            <a:off x="10716799" y="5119627"/>
            <a:ext cx="813218" cy="807986"/>
            <a:chOff x="10716799" y="1904343"/>
            <a:chExt cx="675813" cy="671465"/>
          </a:xfrm>
        </p:grpSpPr>
        <p:pic>
          <p:nvPicPr>
            <p:cNvPr id="16" name="Object 45">
              <a:extLst>
                <a:ext uri="{FF2B5EF4-FFF2-40B4-BE49-F238E27FC236}">
                  <a16:creationId xmlns:a16="http://schemas.microsoft.com/office/drawing/2014/main" id="{0CA2827D-E903-97FA-AA0E-765D65FE2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grpSp>
        <p:nvGrpSpPr>
          <p:cNvPr id="13" name="그룹 1011">
            <a:extLst>
              <a:ext uri="{FF2B5EF4-FFF2-40B4-BE49-F238E27FC236}">
                <a16:creationId xmlns:a16="http://schemas.microsoft.com/office/drawing/2014/main" id="{D092397E-631D-7E6F-1D47-3F75E3A1160C}"/>
              </a:ext>
            </a:extLst>
          </p:cNvPr>
          <p:cNvGrpSpPr/>
          <p:nvPr/>
        </p:nvGrpSpPr>
        <p:grpSpPr>
          <a:xfrm>
            <a:off x="10716799" y="4063744"/>
            <a:ext cx="813218" cy="807986"/>
            <a:chOff x="10716799" y="1904343"/>
            <a:chExt cx="675813" cy="671465"/>
          </a:xfrm>
        </p:grpSpPr>
        <p:pic>
          <p:nvPicPr>
            <p:cNvPr id="14" name="Object 45">
              <a:extLst>
                <a:ext uri="{FF2B5EF4-FFF2-40B4-BE49-F238E27FC236}">
                  <a16:creationId xmlns:a16="http://schemas.microsoft.com/office/drawing/2014/main" id="{68550C0A-46A3-6D77-6B16-DC5C9BAD4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grpSp>
        <p:nvGrpSpPr>
          <p:cNvPr id="3" name="그룹 1011">
            <a:extLst>
              <a:ext uri="{FF2B5EF4-FFF2-40B4-BE49-F238E27FC236}">
                <a16:creationId xmlns:a16="http://schemas.microsoft.com/office/drawing/2014/main" id="{05E98376-CE09-8643-61F9-D5E3F9299CDD}"/>
              </a:ext>
            </a:extLst>
          </p:cNvPr>
          <p:cNvGrpSpPr/>
          <p:nvPr/>
        </p:nvGrpSpPr>
        <p:grpSpPr>
          <a:xfrm>
            <a:off x="10716799" y="2976126"/>
            <a:ext cx="813218" cy="807986"/>
            <a:chOff x="10716799" y="1904343"/>
            <a:chExt cx="675813" cy="671465"/>
          </a:xfrm>
        </p:grpSpPr>
        <p:pic>
          <p:nvPicPr>
            <p:cNvPr id="12" name="Object 45">
              <a:extLst>
                <a:ext uri="{FF2B5EF4-FFF2-40B4-BE49-F238E27FC236}">
                  <a16:creationId xmlns:a16="http://schemas.microsoft.com/office/drawing/2014/main" id="{5CC96BFE-35C5-8BBA-B159-3803D80E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pic>
        <p:nvPicPr>
          <p:cNvPr id="68" name="Object 19">
            <a:extLst>
              <a:ext uri="{FF2B5EF4-FFF2-40B4-BE49-F238E27FC236}">
                <a16:creationId xmlns:a16="http://schemas.microsoft.com/office/drawing/2014/main" id="{46A4EBC3-FD07-047C-85B7-7B82D4E436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9932" y="6338443"/>
            <a:ext cx="1726791" cy="666238"/>
          </a:xfrm>
          <a:prstGeom prst="rect">
            <a:avLst/>
          </a:prstGeom>
        </p:spPr>
      </p:pic>
      <p:pic>
        <p:nvPicPr>
          <p:cNvPr id="69" name="Object 20">
            <a:extLst>
              <a:ext uri="{FF2B5EF4-FFF2-40B4-BE49-F238E27FC236}">
                <a16:creationId xmlns:a16="http://schemas.microsoft.com/office/drawing/2014/main" id="{087B448D-EAD1-B3B1-C624-CABD1307BB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72165" y="6357662"/>
            <a:ext cx="564648" cy="530886"/>
          </a:xfrm>
          <a:prstGeom prst="rect">
            <a:avLst/>
          </a:prstGeom>
        </p:spPr>
      </p:pic>
      <p:pic>
        <p:nvPicPr>
          <p:cNvPr id="70" name="Object 21">
            <a:extLst>
              <a:ext uri="{FF2B5EF4-FFF2-40B4-BE49-F238E27FC236}">
                <a16:creationId xmlns:a16="http://schemas.microsoft.com/office/drawing/2014/main" id="{994BCD10-D31A-76F2-84F6-F00BF3DCB2C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9932" y="7417909"/>
            <a:ext cx="2106867" cy="666238"/>
          </a:xfrm>
          <a:prstGeom prst="rect">
            <a:avLst/>
          </a:prstGeom>
        </p:spPr>
      </p:pic>
      <p:pic>
        <p:nvPicPr>
          <p:cNvPr id="71" name="Object 22">
            <a:extLst>
              <a:ext uri="{FF2B5EF4-FFF2-40B4-BE49-F238E27FC236}">
                <a16:creationId xmlns:a16="http://schemas.microsoft.com/office/drawing/2014/main" id="{76D44F98-39F7-A801-4BEF-A38ACAD7CFA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8028" y="7433276"/>
            <a:ext cx="564648" cy="530896"/>
          </a:xfrm>
          <a:prstGeom prst="rect">
            <a:avLst/>
          </a:prstGeom>
        </p:spPr>
      </p:pic>
      <p:pic>
        <p:nvPicPr>
          <p:cNvPr id="72" name="Object 23">
            <a:extLst>
              <a:ext uri="{FF2B5EF4-FFF2-40B4-BE49-F238E27FC236}">
                <a16:creationId xmlns:a16="http://schemas.microsoft.com/office/drawing/2014/main" id="{30E9DA88-73BE-15E2-CA02-FE20D3FBB65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0027" y="5223490"/>
            <a:ext cx="2680277" cy="758991"/>
          </a:xfrm>
          <a:prstGeom prst="rect">
            <a:avLst/>
          </a:prstGeom>
        </p:spPr>
      </p:pic>
      <p:pic>
        <p:nvPicPr>
          <p:cNvPr id="73" name="Object 24">
            <a:extLst>
              <a:ext uri="{FF2B5EF4-FFF2-40B4-BE49-F238E27FC236}">
                <a16:creationId xmlns:a16="http://schemas.microsoft.com/office/drawing/2014/main" id="{6534B868-2A7A-D3FD-0BE0-1E4810DB4B9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68028" y="5270744"/>
            <a:ext cx="574172" cy="530886"/>
          </a:xfrm>
          <a:prstGeom prst="rect">
            <a:avLst/>
          </a:prstGeom>
        </p:spPr>
      </p:pic>
      <p:pic>
        <p:nvPicPr>
          <p:cNvPr id="74" name="Object 25">
            <a:extLst>
              <a:ext uri="{FF2B5EF4-FFF2-40B4-BE49-F238E27FC236}">
                <a16:creationId xmlns:a16="http://schemas.microsoft.com/office/drawing/2014/main" id="{068D01A1-9557-72E2-092B-A8908F7B2D1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0043" y="4163296"/>
            <a:ext cx="2030852" cy="568805"/>
          </a:xfrm>
          <a:prstGeom prst="rect">
            <a:avLst/>
          </a:prstGeom>
        </p:spPr>
      </p:pic>
      <p:pic>
        <p:nvPicPr>
          <p:cNvPr id="75" name="Object 26">
            <a:extLst>
              <a:ext uri="{FF2B5EF4-FFF2-40B4-BE49-F238E27FC236}">
                <a16:creationId xmlns:a16="http://schemas.microsoft.com/office/drawing/2014/main" id="{768A262B-3807-6A73-CB59-D6F8F3DDAEE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7552" y="4207101"/>
            <a:ext cx="564648" cy="530886"/>
          </a:xfrm>
          <a:prstGeom prst="rect">
            <a:avLst/>
          </a:prstGeom>
        </p:spPr>
      </p:pic>
      <p:pic>
        <p:nvPicPr>
          <p:cNvPr id="76" name="Object 27">
            <a:extLst>
              <a:ext uri="{FF2B5EF4-FFF2-40B4-BE49-F238E27FC236}">
                <a16:creationId xmlns:a16="http://schemas.microsoft.com/office/drawing/2014/main" id="{11E8B4FC-2773-C2E0-9482-6BA56E2E1E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98376" y="3083449"/>
            <a:ext cx="2680995" cy="758938"/>
          </a:xfrm>
          <a:prstGeom prst="rect">
            <a:avLst/>
          </a:prstGeom>
        </p:spPr>
      </p:pic>
      <p:pic>
        <p:nvPicPr>
          <p:cNvPr id="77" name="Object 28">
            <a:extLst>
              <a:ext uri="{FF2B5EF4-FFF2-40B4-BE49-F238E27FC236}">
                <a16:creationId xmlns:a16="http://schemas.microsoft.com/office/drawing/2014/main" id="{2F489419-088F-B0DD-F72B-2CBA99B7683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95229" y="3126629"/>
            <a:ext cx="564648" cy="530886"/>
          </a:xfrm>
          <a:prstGeom prst="rect">
            <a:avLst/>
          </a:prstGeom>
        </p:spPr>
      </p:pic>
      <p:grpSp>
        <p:nvGrpSpPr>
          <p:cNvPr id="78" name="그룹 1007">
            <a:extLst>
              <a:ext uri="{FF2B5EF4-FFF2-40B4-BE49-F238E27FC236}">
                <a16:creationId xmlns:a16="http://schemas.microsoft.com/office/drawing/2014/main" id="{7A47544B-5576-906F-7C3E-409B1033BA7E}"/>
              </a:ext>
            </a:extLst>
          </p:cNvPr>
          <p:cNvGrpSpPr/>
          <p:nvPr/>
        </p:nvGrpSpPr>
        <p:grpSpPr>
          <a:xfrm>
            <a:off x="0" y="919140"/>
            <a:ext cx="18332489" cy="14286"/>
            <a:chOff x="0" y="919140"/>
            <a:chExt cx="18332489" cy="14286"/>
          </a:xfrm>
        </p:grpSpPr>
        <p:pic>
          <p:nvPicPr>
            <p:cNvPr id="79" name="Object 30">
              <a:extLst>
                <a:ext uri="{FF2B5EF4-FFF2-40B4-BE49-F238E27FC236}">
                  <a16:creationId xmlns:a16="http://schemas.microsoft.com/office/drawing/2014/main" id="{8F787362-4D2E-2C9B-6F6B-B68F3F5A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919140"/>
              <a:ext cx="18332489" cy="14286"/>
            </a:xfrm>
            <a:prstGeom prst="rect">
              <a:avLst/>
            </a:prstGeom>
          </p:spPr>
        </p:pic>
      </p:grpSp>
      <p:grpSp>
        <p:nvGrpSpPr>
          <p:cNvPr id="80" name="그룹 1008">
            <a:extLst>
              <a:ext uri="{FF2B5EF4-FFF2-40B4-BE49-F238E27FC236}">
                <a16:creationId xmlns:a16="http://schemas.microsoft.com/office/drawing/2014/main" id="{93B52D21-E4C4-DF8B-DADF-F98914167FEE}"/>
              </a:ext>
            </a:extLst>
          </p:cNvPr>
          <p:cNvGrpSpPr/>
          <p:nvPr/>
        </p:nvGrpSpPr>
        <p:grpSpPr>
          <a:xfrm>
            <a:off x="4547108" y="455869"/>
            <a:ext cx="926024" cy="14286"/>
            <a:chOff x="4547108" y="455869"/>
            <a:chExt cx="926024" cy="14286"/>
          </a:xfrm>
        </p:grpSpPr>
        <p:pic>
          <p:nvPicPr>
            <p:cNvPr id="81" name="Object 33">
              <a:extLst>
                <a:ext uri="{FF2B5EF4-FFF2-40B4-BE49-F238E27FC236}">
                  <a16:creationId xmlns:a16="http://schemas.microsoft.com/office/drawing/2014/main" id="{78C1C0D4-C04C-FC07-3B30-80E08B72F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547108" y="455869"/>
              <a:ext cx="926024" cy="14286"/>
            </a:xfrm>
            <a:prstGeom prst="rect">
              <a:avLst/>
            </a:prstGeom>
          </p:spPr>
        </p:pic>
      </p:grpSp>
      <p:grpSp>
        <p:nvGrpSpPr>
          <p:cNvPr id="82" name="그룹 1009">
            <a:extLst>
              <a:ext uri="{FF2B5EF4-FFF2-40B4-BE49-F238E27FC236}">
                <a16:creationId xmlns:a16="http://schemas.microsoft.com/office/drawing/2014/main" id="{1BB95E4C-3F02-3CA8-5F2A-20168B39F8F4}"/>
              </a:ext>
            </a:extLst>
          </p:cNvPr>
          <p:cNvGrpSpPr/>
          <p:nvPr/>
        </p:nvGrpSpPr>
        <p:grpSpPr>
          <a:xfrm>
            <a:off x="12859358" y="455869"/>
            <a:ext cx="926024" cy="14286"/>
            <a:chOff x="12859358" y="455869"/>
            <a:chExt cx="926024" cy="14286"/>
          </a:xfrm>
        </p:grpSpPr>
        <p:pic>
          <p:nvPicPr>
            <p:cNvPr id="83" name="Object 36">
              <a:extLst>
                <a:ext uri="{FF2B5EF4-FFF2-40B4-BE49-F238E27FC236}">
                  <a16:creationId xmlns:a16="http://schemas.microsoft.com/office/drawing/2014/main" id="{9681DB49-DB7B-38DE-823A-DB177F7A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2859358" y="455869"/>
              <a:ext cx="926024" cy="14286"/>
            </a:xfrm>
            <a:prstGeom prst="rect">
              <a:avLst/>
            </a:prstGeom>
          </p:spPr>
        </p:pic>
      </p:grpSp>
      <p:grpSp>
        <p:nvGrpSpPr>
          <p:cNvPr id="85" name="그룹 1010">
            <a:extLst>
              <a:ext uri="{FF2B5EF4-FFF2-40B4-BE49-F238E27FC236}">
                <a16:creationId xmlns:a16="http://schemas.microsoft.com/office/drawing/2014/main" id="{7FFEBC43-1086-CDB6-8C7A-0F81D08CB81B}"/>
              </a:ext>
            </a:extLst>
          </p:cNvPr>
          <p:cNvGrpSpPr/>
          <p:nvPr/>
        </p:nvGrpSpPr>
        <p:grpSpPr>
          <a:xfrm>
            <a:off x="4372390" y="5689607"/>
            <a:ext cx="9555219" cy="14286"/>
            <a:chOff x="4372390" y="5689607"/>
            <a:chExt cx="9555219" cy="14286"/>
          </a:xfrm>
        </p:grpSpPr>
        <p:pic>
          <p:nvPicPr>
            <p:cNvPr id="86" name="Object 40">
              <a:extLst>
                <a:ext uri="{FF2B5EF4-FFF2-40B4-BE49-F238E27FC236}">
                  <a16:creationId xmlns:a16="http://schemas.microsoft.com/office/drawing/2014/main" id="{6950C4F6-C0EC-DB8E-09B5-8BEF59F1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372390" y="5689607"/>
              <a:ext cx="9555219" cy="14286"/>
            </a:xfrm>
            <a:prstGeom prst="rect">
              <a:avLst/>
            </a:prstGeom>
          </p:spPr>
        </p:pic>
      </p:grpSp>
      <p:pic>
        <p:nvPicPr>
          <p:cNvPr id="87" name="Object 42">
            <a:extLst>
              <a:ext uri="{FF2B5EF4-FFF2-40B4-BE49-F238E27FC236}">
                <a16:creationId xmlns:a16="http://schemas.microsoft.com/office/drawing/2014/main" id="{3313A9C8-DD13-B5C8-ECCA-50AF328D3290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025" y="1653426"/>
            <a:ext cx="6043823" cy="1373100"/>
          </a:xfrm>
          <a:prstGeom prst="rect">
            <a:avLst/>
          </a:prstGeom>
        </p:spPr>
      </p:pic>
      <p:pic>
        <p:nvPicPr>
          <p:cNvPr id="88" name="Object 43">
            <a:extLst>
              <a:ext uri="{FF2B5EF4-FFF2-40B4-BE49-F238E27FC236}">
                <a16:creationId xmlns:a16="http://schemas.microsoft.com/office/drawing/2014/main" id="{2FFCAB78-1B03-68E3-0FDB-6BE70E1691D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00043" y="2009258"/>
            <a:ext cx="3058957" cy="666147"/>
          </a:xfrm>
          <a:prstGeom prst="rect">
            <a:avLst/>
          </a:prstGeom>
        </p:spPr>
      </p:pic>
      <p:grpSp>
        <p:nvGrpSpPr>
          <p:cNvPr id="89" name="그룹 1011">
            <a:extLst>
              <a:ext uri="{FF2B5EF4-FFF2-40B4-BE49-F238E27FC236}">
                <a16:creationId xmlns:a16="http://schemas.microsoft.com/office/drawing/2014/main" id="{918C75D3-7121-0094-E026-C26718732ACC}"/>
              </a:ext>
            </a:extLst>
          </p:cNvPr>
          <p:cNvGrpSpPr/>
          <p:nvPr/>
        </p:nvGrpSpPr>
        <p:grpSpPr>
          <a:xfrm>
            <a:off x="10716799" y="1904343"/>
            <a:ext cx="813218" cy="807986"/>
            <a:chOff x="10716799" y="1904343"/>
            <a:chExt cx="675813" cy="671465"/>
          </a:xfrm>
        </p:grpSpPr>
        <p:pic>
          <p:nvPicPr>
            <p:cNvPr id="90" name="Object 45">
              <a:extLst>
                <a:ext uri="{FF2B5EF4-FFF2-40B4-BE49-F238E27FC236}">
                  <a16:creationId xmlns:a16="http://schemas.microsoft.com/office/drawing/2014/main" id="{9B00524A-DB49-4292-FC96-26D8F11E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6799" y="1904343"/>
              <a:ext cx="675813" cy="671465"/>
            </a:xfrm>
            <a:prstGeom prst="rect">
              <a:avLst/>
            </a:prstGeom>
          </p:spPr>
        </p:pic>
      </p:grpSp>
      <p:pic>
        <p:nvPicPr>
          <p:cNvPr id="91" name="Object 47">
            <a:extLst>
              <a:ext uri="{FF2B5EF4-FFF2-40B4-BE49-F238E27FC236}">
                <a16:creationId xmlns:a16="http://schemas.microsoft.com/office/drawing/2014/main" id="{F9C35FE5-066E-363E-7DD9-6EAFB7E60FDB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96600" y="2052237"/>
            <a:ext cx="517029" cy="530886"/>
          </a:xfrm>
          <a:prstGeom prst="rect">
            <a:avLst/>
          </a:prstGeom>
        </p:spPr>
      </p:pic>
      <p:grpSp>
        <p:nvGrpSpPr>
          <p:cNvPr id="92" name="그룹 1012">
            <a:extLst>
              <a:ext uri="{FF2B5EF4-FFF2-40B4-BE49-F238E27FC236}">
                <a16:creationId xmlns:a16="http://schemas.microsoft.com/office/drawing/2014/main" id="{6C27A7CD-943C-E4E3-C6F6-843142C56F1C}"/>
              </a:ext>
            </a:extLst>
          </p:cNvPr>
          <p:cNvGrpSpPr/>
          <p:nvPr/>
        </p:nvGrpSpPr>
        <p:grpSpPr>
          <a:xfrm>
            <a:off x="9147958" y="2287152"/>
            <a:ext cx="1568840" cy="14286"/>
            <a:chOff x="9147958" y="2287152"/>
            <a:chExt cx="1568840" cy="14286"/>
          </a:xfrm>
        </p:grpSpPr>
        <p:pic>
          <p:nvPicPr>
            <p:cNvPr id="93" name="Object 49">
              <a:extLst>
                <a:ext uri="{FF2B5EF4-FFF2-40B4-BE49-F238E27FC236}">
                  <a16:creationId xmlns:a16="http://schemas.microsoft.com/office/drawing/2014/main" id="{F8F158E2-D696-5642-70F4-0684E2F1A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147958" y="2287152"/>
              <a:ext cx="1568840" cy="14286"/>
            </a:xfrm>
            <a:prstGeom prst="rect">
              <a:avLst/>
            </a:prstGeom>
          </p:spPr>
        </p:pic>
      </p:grpSp>
      <p:pic>
        <p:nvPicPr>
          <p:cNvPr id="94" name="Object 51">
            <a:extLst>
              <a:ext uri="{FF2B5EF4-FFF2-40B4-BE49-F238E27FC236}">
                <a16:creationId xmlns:a16="http://schemas.microsoft.com/office/drawing/2014/main" id="{16309EEB-0600-36FE-A374-917F6D012686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99932" y="8489252"/>
            <a:ext cx="781753" cy="559467"/>
          </a:xfrm>
          <a:prstGeom prst="rect">
            <a:avLst/>
          </a:prstGeom>
        </p:spPr>
      </p:pic>
      <p:pic>
        <p:nvPicPr>
          <p:cNvPr id="95" name="Object 52">
            <a:extLst>
              <a:ext uri="{FF2B5EF4-FFF2-40B4-BE49-F238E27FC236}">
                <a16:creationId xmlns:a16="http://schemas.microsoft.com/office/drawing/2014/main" id="{3D718760-F622-9DB9-F2B3-050A7CC362D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77552" y="8514717"/>
            <a:ext cx="564648" cy="530896"/>
          </a:xfrm>
          <a:prstGeom prst="rect">
            <a:avLst/>
          </a:prstGeom>
        </p:spPr>
      </p:pic>
      <p:grpSp>
        <p:nvGrpSpPr>
          <p:cNvPr id="96" name="그룹 1013">
            <a:extLst>
              <a:ext uri="{FF2B5EF4-FFF2-40B4-BE49-F238E27FC236}">
                <a16:creationId xmlns:a16="http://schemas.microsoft.com/office/drawing/2014/main" id="{709CCA11-8586-6AA8-FCA0-9B9C175C4D74}"/>
              </a:ext>
            </a:extLst>
          </p:cNvPr>
          <p:cNvGrpSpPr/>
          <p:nvPr/>
        </p:nvGrpSpPr>
        <p:grpSpPr>
          <a:xfrm>
            <a:off x="9147599" y="3383607"/>
            <a:ext cx="1569199" cy="14286"/>
            <a:chOff x="9147599" y="3383607"/>
            <a:chExt cx="1569199" cy="14286"/>
          </a:xfrm>
        </p:grpSpPr>
        <p:pic>
          <p:nvPicPr>
            <p:cNvPr id="97" name="Object 54">
              <a:extLst>
                <a:ext uri="{FF2B5EF4-FFF2-40B4-BE49-F238E27FC236}">
                  <a16:creationId xmlns:a16="http://schemas.microsoft.com/office/drawing/2014/main" id="{05882BE6-77D6-A09D-53AC-298E9B673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147599" y="3383607"/>
              <a:ext cx="1569199" cy="14286"/>
            </a:xfrm>
            <a:prstGeom prst="rect">
              <a:avLst/>
            </a:prstGeom>
          </p:spPr>
        </p:pic>
      </p:grpSp>
      <p:grpSp>
        <p:nvGrpSpPr>
          <p:cNvPr id="98" name="그룹 1014">
            <a:extLst>
              <a:ext uri="{FF2B5EF4-FFF2-40B4-BE49-F238E27FC236}">
                <a16:creationId xmlns:a16="http://schemas.microsoft.com/office/drawing/2014/main" id="{A7765A1A-27FD-906F-D963-42DD1EAA4D5B}"/>
              </a:ext>
            </a:extLst>
          </p:cNvPr>
          <p:cNvGrpSpPr/>
          <p:nvPr/>
        </p:nvGrpSpPr>
        <p:grpSpPr>
          <a:xfrm>
            <a:off x="9155763" y="4444939"/>
            <a:ext cx="1569199" cy="14286"/>
            <a:chOff x="9155763" y="4444939"/>
            <a:chExt cx="1569199" cy="14286"/>
          </a:xfrm>
        </p:grpSpPr>
        <p:pic>
          <p:nvPicPr>
            <p:cNvPr id="99" name="Object 57">
              <a:extLst>
                <a:ext uri="{FF2B5EF4-FFF2-40B4-BE49-F238E27FC236}">
                  <a16:creationId xmlns:a16="http://schemas.microsoft.com/office/drawing/2014/main" id="{3F7C0B46-A58E-DB2C-9A41-430BA80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155763" y="4444939"/>
              <a:ext cx="1569199" cy="14286"/>
            </a:xfrm>
            <a:prstGeom prst="rect">
              <a:avLst/>
            </a:prstGeom>
          </p:spPr>
        </p:pic>
      </p:grpSp>
      <p:grpSp>
        <p:nvGrpSpPr>
          <p:cNvPr id="100" name="그룹 1015">
            <a:extLst>
              <a:ext uri="{FF2B5EF4-FFF2-40B4-BE49-F238E27FC236}">
                <a16:creationId xmlns:a16="http://schemas.microsoft.com/office/drawing/2014/main" id="{0426F56F-381F-5AF0-E80B-09D4C565B323}"/>
              </a:ext>
            </a:extLst>
          </p:cNvPr>
          <p:cNvGrpSpPr/>
          <p:nvPr/>
        </p:nvGrpSpPr>
        <p:grpSpPr>
          <a:xfrm>
            <a:off x="9143216" y="5507603"/>
            <a:ext cx="1568840" cy="14286"/>
            <a:chOff x="9143216" y="5507603"/>
            <a:chExt cx="1568840" cy="14286"/>
          </a:xfrm>
        </p:grpSpPr>
        <p:pic>
          <p:nvPicPr>
            <p:cNvPr id="101" name="Object 60">
              <a:extLst>
                <a:ext uri="{FF2B5EF4-FFF2-40B4-BE49-F238E27FC236}">
                  <a16:creationId xmlns:a16="http://schemas.microsoft.com/office/drawing/2014/main" id="{8009A03C-B1A6-E440-3651-A38D5300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143216" y="5507603"/>
              <a:ext cx="1568840" cy="14286"/>
            </a:xfrm>
            <a:prstGeom prst="rect">
              <a:avLst/>
            </a:prstGeom>
          </p:spPr>
        </p:pic>
      </p:grpSp>
      <p:grpSp>
        <p:nvGrpSpPr>
          <p:cNvPr id="102" name="그룹 1016">
            <a:extLst>
              <a:ext uri="{FF2B5EF4-FFF2-40B4-BE49-F238E27FC236}">
                <a16:creationId xmlns:a16="http://schemas.microsoft.com/office/drawing/2014/main" id="{DD60D49E-8AF6-B556-5275-5A3560C9596A}"/>
              </a:ext>
            </a:extLst>
          </p:cNvPr>
          <p:cNvGrpSpPr/>
          <p:nvPr/>
        </p:nvGrpSpPr>
        <p:grpSpPr>
          <a:xfrm>
            <a:off x="9142857" y="6623105"/>
            <a:ext cx="1569199" cy="14286"/>
            <a:chOff x="9142857" y="6623105"/>
            <a:chExt cx="1569199" cy="14286"/>
          </a:xfrm>
        </p:grpSpPr>
        <p:pic>
          <p:nvPicPr>
            <p:cNvPr id="103" name="Object 63">
              <a:extLst>
                <a:ext uri="{FF2B5EF4-FFF2-40B4-BE49-F238E27FC236}">
                  <a16:creationId xmlns:a16="http://schemas.microsoft.com/office/drawing/2014/main" id="{57299F12-64E8-020A-BCCC-2B9D547B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142857" y="6623105"/>
              <a:ext cx="1569199" cy="14286"/>
            </a:xfrm>
            <a:prstGeom prst="rect">
              <a:avLst/>
            </a:prstGeom>
          </p:spPr>
        </p:pic>
      </p:grpSp>
      <p:pic>
        <p:nvPicPr>
          <p:cNvPr id="104" name="Object 65">
            <a:extLst>
              <a:ext uri="{FF2B5EF4-FFF2-40B4-BE49-F238E27FC236}">
                <a16:creationId xmlns:a16="http://schemas.microsoft.com/office/drawing/2014/main" id="{F44A6F8E-F68B-5B6B-2B8C-B0202BFB883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5400" y="193025"/>
            <a:ext cx="8356919" cy="595837"/>
          </a:xfrm>
          <a:prstGeom prst="rect">
            <a:avLst/>
          </a:prstGeom>
        </p:spPr>
      </p:pic>
      <p:grpSp>
        <p:nvGrpSpPr>
          <p:cNvPr id="105" name="그룹 1017">
            <a:extLst>
              <a:ext uri="{FF2B5EF4-FFF2-40B4-BE49-F238E27FC236}">
                <a16:creationId xmlns:a16="http://schemas.microsoft.com/office/drawing/2014/main" id="{F06311C7-32A8-D09F-D1CE-75AC8A2FD687}"/>
              </a:ext>
            </a:extLst>
          </p:cNvPr>
          <p:cNvGrpSpPr/>
          <p:nvPr/>
        </p:nvGrpSpPr>
        <p:grpSpPr>
          <a:xfrm>
            <a:off x="9151020" y="7684437"/>
            <a:ext cx="1569199" cy="14286"/>
            <a:chOff x="9151020" y="7684437"/>
            <a:chExt cx="1569199" cy="14286"/>
          </a:xfrm>
        </p:grpSpPr>
        <p:pic>
          <p:nvPicPr>
            <p:cNvPr id="106" name="Object 67">
              <a:extLst>
                <a:ext uri="{FF2B5EF4-FFF2-40B4-BE49-F238E27FC236}">
                  <a16:creationId xmlns:a16="http://schemas.microsoft.com/office/drawing/2014/main" id="{2EFFE1B4-83BD-C6FE-6964-8A73584E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151020" y="7684437"/>
              <a:ext cx="1569199" cy="14286"/>
            </a:xfrm>
            <a:prstGeom prst="rect">
              <a:avLst/>
            </a:prstGeom>
          </p:spPr>
        </p:pic>
      </p:grpSp>
      <p:grpSp>
        <p:nvGrpSpPr>
          <p:cNvPr id="107" name="그룹 1018">
            <a:extLst>
              <a:ext uri="{FF2B5EF4-FFF2-40B4-BE49-F238E27FC236}">
                <a16:creationId xmlns:a16="http://schemas.microsoft.com/office/drawing/2014/main" id="{C8589554-C0C2-6F05-0F04-AE6DFC99311F}"/>
              </a:ext>
            </a:extLst>
          </p:cNvPr>
          <p:cNvGrpSpPr/>
          <p:nvPr/>
        </p:nvGrpSpPr>
        <p:grpSpPr>
          <a:xfrm>
            <a:off x="9142857" y="8773022"/>
            <a:ext cx="1569199" cy="14286"/>
            <a:chOff x="9142857" y="8773022"/>
            <a:chExt cx="1569199" cy="14286"/>
          </a:xfrm>
        </p:grpSpPr>
        <p:pic>
          <p:nvPicPr>
            <p:cNvPr id="108" name="Object 70">
              <a:extLst>
                <a:ext uri="{FF2B5EF4-FFF2-40B4-BE49-F238E27FC236}">
                  <a16:creationId xmlns:a16="http://schemas.microsoft.com/office/drawing/2014/main" id="{CC7262FC-9EB3-2185-5519-99155654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9142857" y="8773022"/>
              <a:ext cx="1569199" cy="14286"/>
            </a:xfrm>
            <a:prstGeom prst="rect">
              <a:avLst/>
            </a:prstGeom>
          </p:spPr>
        </p:pic>
      </p:grpSp>
      <p:pic>
        <p:nvPicPr>
          <p:cNvPr id="109" name="Object 72">
            <a:extLst>
              <a:ext uri="{FF2B5EF4-FFF2-40B4-BE49-F238E27FC236}">
                <a16:creationId xmlns:a16="http://schemas.microsoft.com/office/drawing/2014/main" id="{D8251BFF-FFF2-9832-8840-73FA8E07E4E1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447800" y="172214"/>
            <a:ext cx="5393436" cy="6452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개선 효과 분석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0C9B0F-34E8-812D-401C-B1F238290F35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 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54D4A7-042E-911B-6662-3A7D842B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99713"/>
              </p:ext>
            </p:extLst>
          </p:nvPr>
        </p:nvGraphicFramePr>
        <p:xfrm>
          <a:off x="437147" y="3128245"/>
          <a:ext cx="8325853" cy="5719402"/>
        </p:xfrm>
        <a:graphic>
          <a:graphicData uri="http://schemas.openxmlformats.org/drawingml/2006/table">
            <a:tbl>
              <a:tblPr/>
              <a:tblGrid>
                <a:gridCol w="3296653">
                  <a:extLst>
                    <a:ext uri="{9D8B030D-6E8A-4147-A177-3AD203B41FA5}">
                      <a16:colId xmlns:a16="http://schemas.microsoft.com/office/drawing/2014/main" val="80333900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809055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18849384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19849950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67238344"/>
                    </a:ext>
                  </a:extLst>
                </a:gridCol>
              </a:tblGrid>
              <a:tr h="5917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parameter</a:t>
                      </a:r>
                      <a:endParaRPr 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평균</a:t>
                      </a:r>
                      <a:endParaRPr lang="ko-KR" altLang="en-US" sz="2000" kern="0" spc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표준편차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최대값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최소값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676610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total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1409.67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181.71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1533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1201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335322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crossing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20.33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19.55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1532"/>
                  </a:ext>
                </a:extLst>
              </a:tr>
              <a:tr h="1252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rear-end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1019.33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143.31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1124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856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71810"/>
                  </a:ext>
                </a:extLst>
              </a:tr>
              <a:tr h="1251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Average lane change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370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37.75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405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/>
                          <a:ea typeface="KoPub돋움체 Medium" panose="00000600000000000000"/>
                        </a:rPr>
                        <a:t>330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5A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148997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AC59C9E-5138-27CC-E9CD-6BF694181C16}"/>
              </a:ext>
            </a:extLst>
          </p:cNvPr>
          <p:cNvSpPr/>
          <p:nvPr/>
        </p:nvSpPr>
        <p:spPr>
          <a:xfrm>
            <a:off x="8991600" y="4229100"/>
            <a:ext cx="9144000" cy="4572000"/>
          </a:xfrm>
          <a:prstGeom prst="roundRect">
            <a:avLst>
              <a:gd name="adj" fmla="val 8789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735C-6E63-18BB-5A3C-DD9031898A06}"/>
              </a:ext>
            </a:extLst>
          </p:cNvPr>
          <p:cNvSpPr txBox="1"/>
          <p:nvPr/>
        </p:nvSpPr>
        <p:spPr>
          <a:xfrm>
            <a:off x="9144000" y="4514622"/>
            <a:ext cx="8915400" cy="3978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Medium" panose="00000600000000000000" pitchFamily="2" charset="-127"/>
              <a:buChar char="－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Total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1409.67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181.71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최댓값은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1533,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1201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임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Medium" panose="00000600000000000000" pitchFamily="2" charset="-127"/>
              <a:buChar char="－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Crossing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20.33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19.55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최댓값은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42,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 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임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Medium" panose="00000600000000000000" pitchFamily="2" charset="-127"/>
              <a:buChar char="－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Rear-End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1019.33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143.31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최댓값은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1124,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최솟값은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856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임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KoPub돋움체 Medium" panose="00000600000000000000"/>
              <a:ea typeface="KoPub돋움체 Medium" panose="00000600000000000000"/>
            </a:endParaRPr>
          </a:p>
          <a:p>
            <a:pPr marL="342900" marR="0" indent="-3429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KoPub돋움체 Medium" panose="00000600000000000000" pitchFamily="2" charset="-127"/>
              <a:buChar char="－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상충결과 평균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Lane Change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370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이며 표준 편차는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37.75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로 나타났고 최대값은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405,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최소값은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330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KoPub돋움체 Medium" panose="00000600000000000000"/>
                <a:ea typeface="KoPub돋움체 Medium" panose="00000600000000000000"/>
              </a:rPr>
              <a:t>임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E5237-1EA2-EE75-689C-BD906F8F3391}"/>
              </a:ext>
            </a:extLst>
          </p:cNvPr>
          <p:cNvSpPr txBox="1"/>
          <p:nvPr/>
        </p:nvSpPr>
        <p:spPr>
          <a:xfrm>
            <a:off x="381000" y="8912529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개선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결과 분석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A09D671-30C3-A241-C813-25FE189105A5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FE43D-C557-6A4F-55AD-1596AC30894B}"/>
              </a:ext>
            </a:extLst>
          </p:cNvPr>
          <p:cNvSpPr txBox="1"/>
          <p:nvPr/>
        </p:nvSpPr>
        <p:spPr>
          <a:xfrm>
            <a:off x="9372600" y="3162300"/>
            <a:ext cx="8915400" cy="53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표는 개선 네트워크 시뮬레이션 *</a:t>
            </a:r>
            <a:r>
              <a:rPr lang="en-US" altLang="ko-KR" sz="2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en-US" altLang="ko-KR" sz="2000" b="1" kern="0" spc="0" dirty="0" err="1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trj</a:t>
            </a:r>
            <a:r>
              <a:rPr lang="ko-KR" altLang="en-US" sz="2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</a:t>
            </a:r>
            <a:r>
              <a:rPr lang="en-US" altLang="ko-KR" sz="2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SSAM</a:t>
            </a:r>
            <a:r>
              <a:rPr lang="ko-KR" altLang="en-US" sz="2000" b="1" kern="0" spc="0" dirty="0">
                <a:solidFill>
                  <a:srgbClr val="415A4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이용하여 상충을 측정한 결과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한컴바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707604-4CEA-7EBD-6A9F-B79845BBD426}"/>
              </a:ext>
            </a:extLst>
          </p:cNvPr>
          <p:cNvSpPr/>
          <p:nvPr/>
        </p:nvSpPr>
        <p:spPr>
          <a:xfrm>
            <a:off x="8991600" y="3108692"/>
            <a:ext cx="9144000" cy="815608"/>
          </a:xfrm>
          <a:prstGeom prst="roundRect">
            <a:avLst>
              <a:gd name="adj" fmla="val 34414"/>
            </a:avLst>
          </a:prstGeom>
          <a:noFill/>
          <a:ln>
            <a:solidFill>
              <a:srgbClr val="415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53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86569F5-2C03-7778-B01C-8B9A8E9070EE}"/>
              </a:ext>
            </a:extLst>
          </p:cNvPr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2D8ABC-527B-7731-2AC4-A322315C7B43}"/>
              </a:ext>
            </a:extLst>
          </p:cNvPr>
          <p:cNvSpPr/>
          <p:nvPr/>
        </p:nvSpPr>
        <p:spPr>
          <a:xfrm>
            <a:off x="437147" y="2400300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 및 한계점</a:t>
            </a: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76FDF192-EC2B-1ED2-C5E4-CD212801844B}"/>
              </a:ext>
            </a:extLst>
          </p:cNvPr>
          <p:cNvSpPr/>
          <p:nvPr/>
        </p:nvSpPr>
        <p:spPr>
          <a:xfrm>
            <a:off x="437146" y="3340379"/>
            <a:ext cx="17393653" cy="3944726"/>
          </a:xfrm>
          <a:prstGeom prst="roundRect">
            <a:avLst>
              <a:gd name="adj" fmla="val 3100"/>
            </a:avLst>
          </a:prstGeom>
          <a:noFill/>
          <a:ln>
            <a:solidFill>
              <a:srgbClr val="415A4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 dirty="0">
              <a:ln>
                <a:solidFill>
                  <a:srgbClr val="415A40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B5825-D9F5-457D-6716-40CE565A3FFB}"/>
              </a:ext>
            </a:extLst>
          </p:cNvPr>
          <p:cNvSpPr txBox="1"/>
          <p:nvPr/>
        </p:nvSpPr>
        <p:spPr>
          <a:xfrm>
            <a:off x="909183" y="3595851"/>
            <a:ext cx="16469634" cy="398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기하구조만 </a:t>
            </a:r>
            <a:r>
              <a:rPr lang="ko-KR" altLang="en-US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변경하였을시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기존의 교차로보다 </a:t>
            </a: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Control delay</a:t>
            </a:r>
            <a:r>
              <a:rPr lang="ko-KR" altLang="en-US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총합이 오히려 </a:t>
            </a: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4.6s</a:t>
            </a:r>
            <a:r>
              <a:rPr lang="ko-KR" altLang="en-US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증가하였음</a:t>
            </a: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기하구조와 함께 </a:t>
            </a:r>
            <a:r>
              <a:rPr lang="ko-KR" altLang="en-US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신호현시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방안을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채택하였을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때 Control delay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총합이 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64.1s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감소하였으며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대기행렬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길이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횟수과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같은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MOE가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충분히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개선되는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것을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SSAM,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Syunchro를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통해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600" kern="0" spc="0" dirty="0" err="1">
                <a:solidFill>
                  <a:srgbClr val="000000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</a:t>
            </a:r>
            <a:r>
              <a:rPr lang="ko-KR" altLang="en-US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하였음</a:t>
            </a: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 Interface</a:t>
            </a:r>
            <a:r>
              <a:rPr lang="ko-KR" altLang="en-US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통한 자율주행 도입 시 개선효과를 구현하고 싶었으나 라이선스의 한계로 구현하지 못하였음</a:t>
            </a:r>
            <a:r>
              <a:rPr lang="en-US" altLang="ko-KR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 sz="2600" kern="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sz="2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600" kern="0" spc="0" dirty="0">
              <a:solidFill>
                <a:srgbClr val="000000"/>
              </a:solidFill>
              <a:effectLst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582AB2BE-0282-6754-5876-849C78C706B6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7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5607" y="4291472"/>
            <a:ext cx="825450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-100" dirty="0">
                <a:solidFill>
                  <a:srgbClr val="2A523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29203" y="9988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배경 및 목적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3803" y="3935801"/>
            <a:ext cx="902857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1. </a:t>
            </a:r>
            <a:r>
              <a:rPr lang="ko-KR" altLang="en-US" sz="27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삼성로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삼성전자</a:t>
            </a:r>
            <a:r>
              <a:rPr lang="en-US" altLang="ko-KR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)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로 진입하기 위한 구간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200" y="3178377"/>
            <a:ext cx="71301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kern="0" spc="-1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Dotum_Pro Bold" pitchFamily="34" charset="0"/>
              </a:rPr>
              <a:t>도로 포화가 매우 심각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3803" y="4594246"/>
            <a:ext cx="816006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=&gt;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출근 시간대에 신호체계로 인한 상습 정체 발생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03803" y="5474738"/>
            <a:ext cx="9368997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2. </a:t>
            </a:r>
            <a:r>
              <a:rPr lang="ko-KR" altLang="en-US" sz="27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많은 통행량으로 인한 대기행렬 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8563" y="6057900"/>
            <a:ext cx="65699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차량의 포화로 인한 도로 막힘</a:t>
            </a:r>
            <a:r>
              <a:rPr lang="en-US" altLang="ko-KR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, </a:t>
            </a:r>
            <a:r>
              <a:rPr lang="ko-KR" altLang="en-US" sz="2400" kern="0" spc="-100" dirty="0" err="1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꼬리물기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등</a:t>
            </a:r>
            <a:endParaRPr lang="en-US" altLang="ko-KR" sz="2400" kern="0" spc="-100" dirty="0">
              <a:solidFill>
                <a:srgbClr val="726B6B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Bold" pitchFamily="34" charset="0"/>
            </a:endParaRPr>
          </a:p>
          <a:p>
            <a:r>
              <a:rPr lang="en-US" altLang="ko-KR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   </a:t>
            </a:r>
            <a:r>
              <a:rPr lang="ko-KR" altLang="en-US" sz="2400" kern="0" spc="-100" dirty="0">
                <a:solidFill>
                  <a:srgbClr val="726B6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교통 문제 발생 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581370" y="1267754"/>
            <a:ext cx="9531988" cy="546746"/>
            <a:chOff x="8581370" y="516476"/>
            <a:chExt cx="9531988" cy="5467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370" y="516476"/>
              <a:ext cx="9531988" cy="54674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418105" y="1320144"/>
            <a:ext cx="6726895" cy="470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세삼사거리</a:t>
            </a:r>
            <a:r>
              <a:rPr lang="en-US" altLang="ko-KR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-</a:t>
            </a:r>
            <a:r>
              <a:rPr lang="ko-KR" altLang="en-US" sz="2400" kern="0" spc="-100" dirty="0" err="1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매탄권선역</a:t>
            </a:r>
            <a:r>
              <a:rPr lang="ko-KR" alt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 사거리</a:t>
            </a:r>
            <a:r>
              <a:rPr lang="en-US" sz="2400" kern="0" spc="-100" dirty="0">
                <a:solidFill>
                  <a:srgbClr val="00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Bold" pitchFamily="34" charset="0"/>
              </a:rPr>
              <a:t>(770m 구간)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322C955-1F0B-D0AE-9FD5-126FEAA6DA47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5" name="_x545976024">
            <a:extLst>
              <a:ext uri="{FF2B5EF4-FFF2-40B4-BE49-F238E27FC236}">
                <a16:creationId xmlns:a16="http://schemas.microsoft.com/office/drawing/2014/main" id="{D93EC3FB-DC89-7907-7CF2-7D601D9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97" y="2049434"/>
            <a:ext cx="9475703" cy="67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889EB-9656-1641-D59D-F8342AA54777}"/>
              </a:ext>
            </a:extLst>
          </p:cNvPr>
          <p:cNvSpPr txBox="1"/>
          <p:nvPr/>
        </p:nvSpPr>
        <p:spPr>
          <a:xfrm>
            <a:off x="8976360" y="88581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프로젝트의 공간적 범위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프로젝트 수행절차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A4143640-AF74-59ED-AA87-5669AE5B2AD3}"/>
              </a:ext>
            </a:extLst>
          </p:cNvPr>
          <p:cNvGrpSpPr/>
          <p:nvPr/>
        </p:nvGrpSpPr>
        <p:grpSpPr>
          <a:xfrm>
            <a:off x="1090791" y="3582411"/>
            <a:ext cx="3722407" cy="4036568"/>
            <a:chOff x="1090791" y="3582411"/>
            <a:chExt cx="3722407" cy="4036568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A1A8F6C-960F-4884-803E-8BEAC264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791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13" name="Object 8">
            <a:extLst>
              <a:ext uri="{FF2B5EF4-FFF2-40B4-BE49-F238E27FC236}">
                <a16:creationId xmlns:a16="http://schemas.microsoft.com/office/drawing/2014/main" id="{6C6F7FF9-D224-0206-7B0F-A11F2663E3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323" y="4454654"/>
            <a:ext cx="2196094" cy="952827"/>
          </a:xfrm>
          <a:prstGeom prst="rect">
            <a:avLst/>
          </a:prstGeom>
        </p:spPr>
      </p:pic>
      <p:pic>
        <p:nvPicPr>
          <p:cNvPr id="15" name="Object 9">
            <a:extLst>
              <a:ext uri="{FF2B5EF4-FFF2-40B4-BE49-F238E27FC236}">
                <a16:creationId xmlns:a16="http://schemas.microsoft.com/office/drawing/2014/main" id="{78EA8473-77D2-255E-2557-4F93215B8C1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6210" y="5699401"/>
            <a:ext cx="2566848" cy="1318401"/>
          </a:xfrm>
          <a:prstGeom prst="rect">
            <a:avLst/>
          </a:prstGeom>
        </p:spPr>
      </p:pic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2A839DEE-3FA6-0FCE-57E1-983AEEF11098}"/>
              </a:ext>
            </a:extLst>
          </p:cNvPr>
          <p:cNvGrpSpPr/>
          <p:nvPr/>
        </p:nvGrpSpPr>
        <p:grpSpPr>
          <a:xfrm>
            <a:off x="2330984" y="5384053"/>
            <a:ext cx="1983682" cy="137621"/>
            <a:chOff x="2330984" y="5384053"/>
            <a:chExt cx="1983682" cy="137621"/>
          </a:xfrm>
        </p:grpSpPr>
        <p:pic>
          <p:nvPicPr>
            <p:cNvPr id="21" name="Object 11">
              <a:extLst>
                <a:ext uri="{FF2B5EF4-FFF2-40B4-BE49-F238E27FC236}">
                  <a16:creationId xmlns:a16="http://schemas.microsoft.com/office/drawing/2014/main" id="{591139E4-A88E-CBAA-6DB9-8150F53FA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984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1A81F177-A4F2-A96A-505B-A8749C4936E6}"/>
              </a:ext>
            </a:extLst>
          </p:cNvPr>
          <p:cNvGrpSpPr/>
          <p:nvPr/>
        </p:nvGrpSpPr>
        <p:grpSpPr>
          <a:xfrm>
            <a:off x="4230826" y="3582411"/>
            <a:ext cx="3722407" cy="4036568"/>
            <a:chOff x="4230826" y="3582411"/>
            <a:chExt cx="3722407" cy="4036568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EF88FB76-DE65-7ADF-B850-D951A58D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0826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24" name="Object 16">
            <a:extLst>
              <a:ext uri="{FF2B5EF4-FFF2-40B4-BE49-F238E27FC236}">
                <a16:creationId xmlns:a16="http://schemas.microsoft.com/office/drawing/2014/main" id="{B7D72889-31F5-1B80-C022-12A5F6C10B9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79357" y="4454654"/>
            <a:ext cx="2196094" cy="952827"/>
          </a:xfrm>
          <a:prstGeom prst="rect">
            <a:avLst/>
          </a:prstGeom>
        </p:spPr>
      </p:pic>
      <p:pic>
        <p:nvPicPr>
          <p:cNvPr id="27" name="Object 17">
            <a:extLst>
              <a:ext uri="{FF2B5EF4-FFF2-40B4-BE49-F238E27FC236}">
                <a16:creationId xmlns:a16="http://schemas.microsoft.com/office/drawing/2014/main" id="{F91D555C-2106-639E-6B67-02BCA06A445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6245" y="5699401"/>
            <a:ext cx="2621439" cy="1308877"/>
          </a:xfrm>
          <a:prstGeom prst="rect">
            <a:avLst/>
          </a:prstGeom>
        </p:spPr>
      </p:pic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30BE4F3E-6EAC-1097-336D-E1A8775F8632}"/>
              </a:ext>
            </a:extLst>
          </p:cNvPr>
          <p:cNvGrpSpPr/>
          <p:nvPr/>
        </p:nvGrpSpPr>
        <p:grpSpPr>
          <a:xfrm>
            <a:off x="5471019" y="5384053"/>
            <a:ext cx="1983682" cy="137621"/>
            <a:chOff x="5471019" y="5384053"/>
            <a:chExt cx="1983682" cy="137621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9B708590-9D70-50CA-9C86-5BE85018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1019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253391D5-E8E6-B16A-5BAC-D8DDAD5D1610}"/>
              </a:ext>
            </a:extLst>
          </p:cNvPr>
          <p:cNvGrpSpPr/>
          <p:nvPr/>
        </p:nvGrpSpPr>
        <p:grpSpPr>
          <a:xfrm>
            <a:off x="7332222" y="3582411"/>
            <a:ext cx="3722407" cy="4036568"/>
            <a:chOff x="7332222" y="3582411"/>
            <a:chExt cx="3722407" cy="4036568"/>
          </a:xfrm>
        </p:grpSpPr>
        <p:pic>
          <p:nvPicPr>
            <p:cNvPr id="31" name="Object 22">
              <a:extLst>
                <a:ext uri="{FF2B5EF4-FFF2-40B4-BE49-F238E27FC236}">
                  <a16:creationId xmlns:a16="http://schemas.microsoft.com/office/drawing/2014/main" id="{E6346BD7-A273-6D3A-612E-4A62D504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2222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32" name="Object 24">
            <a:extLst>
              <a:ext uri="{FF2B5EF4-FFF2-40B4-BE49-F238E27FC236}">
                <a16:creationId xmlns:a16="http://schemas.microsoft.com/office/drawing/2014/main" id="{5113CB59-C7DD-2F86-E961-5254BE375C6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80754" y="4454654"/>
            <a:ext cx="2234189" cy="952827"/>
          </a:xfrm>
          <a:prstGeom prst="rect">
            <a:avLst/>
          </a:prstGeom>
        </p:spPr>
      </p:pic>
      <p:pic>
        <p:nvPicPr>
          <p:cNvPr id="33" name="Object 25">
            <a:extLst>
              <a:ext uri="{FF2B5EF4-FFF2-40B4-BE49-F238E27FC236}">
                <a16:creationId xmlns:a16="http://schemas.microsoft.com/office/drawing/2014/main" id="{80C5E2F2-5731-030D-68B6-C50E64020E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7641" y="5699401"/>
            <a:ext cx="2640601" cy="1308877"/>
          </a:xfrm>
          <a:prstGeom prst="rect">
            <a:avLst/>
          </a:prstGeom>
        </p:spPr>
      </p:pic>
      <p:grpSp>
        <p:nvGrpSpPr>
          <p:cNvPr id="34" name="그룹 1007">
            <a:extLst>
              <a:ext uri="{FF2B5EF4-FFF2-40B4-BE49-F238E27FC236}">
                <a16:creationId xmlns:a16="http://schemas.microsoft.com/office/drawing/2014/main" id="{2E674960-6EBB-710D-FC40-84DE66075118}"/>
              </a:ext>
            </a:extLst>
          </p:cNvPr>
          <p:cNvGrpSpPr/>
          <p:nvPr/>
        </p:nvGrpSpPr>
        <p:grpSpPr>
          <a:xfrm>
            <a:off x="8572415" y="5384053"/>
            <a:ext cx="1983682" cy="137621"/>
            <a:chOff x="8572415" y="5384053"/>
            <a:chExt cx="1983682" cy="137621"/>
          </a:xfrm>
        </p:grpSpPr>
        <p:pic>
          <p:nvPicPr>
            <p:cNvPr id="35" name="Object 27">
              <a:extLst>
                <a:ext uri="{FF2B5EF4-FFF2-40B4-BE49-F238E27FC236}">
                  <a16:creationId xmlns:a16="http://schemas.microsoft.com/office/drawing/2014/main" id="{E8E227B3-9B5B-3546-05E0-271E7BA2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2415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36" name="그룹 1008">
            <a:extLst>
              <a:ext uri="{FF2B5EF4-FFF2-40B4-BE49-F238E27FC236}">
                <a16:creationId xmlns:a16="http://schemas.microsoft.com/office/drawing/2014/main" id="{746433D0-832F-42F4-A95F-77D2FEDE28F1}"/>
              </a:ext>
            </a:extLst>
          </p:cNvPr>
          <p:cNvGrpSpPr/>
          <p:nvPr/>
        </p:nvGrpSpPr>
        <p:grpSpPr>
          <a:xfrm>
            <a:off x="10412074" y="3582411"/>
            <a:ext cx="3722407" cy="4036568"/>
            <a:chOff x="10412074" y="3582411"/>
            <a:chExt cx="3722407" cy="4036568"/>
          </a:xfrm>
        </p:grpSpPr>
        <p:pic>
          <p:nvPicPr>
            <p:cNvPr id="37" name="Object 30">
              <a:extLst>
                <a:ext uri="{FF2B5EF4-FFF2-40B4-BE49-F238E27FC236}">
                  <a16:creationId xmlns:a16="http://schemas.microsoft.com/office/drawing/2014/main" id="{E133F9C0-3FB2-B138-3A2E-867228FE9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074" y="3582411"/>
              <a:ext cx="3722407" cy="4036568"/>
            </a:xfrm>
            <a:prstGeom prst="rect">
              <a:avLst/>
            </a:prstGeom>
          </p:spPr>
        </p:pic>
      </p:grpSp>
      <p:pic>
        <p:nvPicPr>
          <p:cNvPr id="38" name="Object 32">
            <a:extLst>
              <a:ext uri="{FF2B5EF4-FFF2-40B4-BE49-F238E27FC236}">
                <a16:creationId xmlns:a16="http://schemas.microsoft.com/office/drawing/2014/main" id="{590F5531-8DAD-6F61-CFBE-105546FECCE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60606" y="4454654"/>
            <a:ext cx="2234189" cy="952827"/>
          </a:xfrm>
          <a:prstGeom prst="rect">
            <a:avLst/>
          </a:prstGeom>
        </p:spPr>
      </p:pic>
      <p:pic>
        <p:nvPicPr>
          <p:cNvPr id="39" name="Object 33">
            <a:extLst>
              <a:ext uri="{FF2B5EF4-FFF2-40B4-BE49-F238E27FC236}">
                <a16:creationId xmlns:a16="http://schemas.microsoft.com/office/drawing/2014/main" id="{38E665CF-E112-933D-8549-E8C50E77E7F7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7493" y="5699402"/>
            <a:ext cx="2547790" cy="1318400"/>
          </a:xfrm>
          <a:prstGeom prst="rect">
            <a:avLst/>
          </a:prstGeom>
        </p:spPr>
      </p:pic>
      <p:grpSp>
        <p:nvGrpSpPr>
          <p:cNvPr id="40" name="그룹 1009">
            <a:extLst>
              <a:ext uri="{FF2B5EF4-FFF2-40B4-BE49-F238E27FC236}">
                <a16:creationId xmlns:a16="http://schemas.microsoft.com/office/drawing/2014/main" id="{3FF9393A-E4A4-A462-C45B-D3D4479981CD}"/>
              </a:ext>
            </a:extLst>
          </p:cNvPr>
          <p:cNvGrpSpPr/>
          <p:nvPr/>
        </p:nvGrpSpPr>
        <p:grpSpPr>
          <a:xfrm>
            <a:off x="11652267" y="5384053"/>
            <a:ext cx="1983682" cy="137621"/>
            <a:chOff x="11652267" y="5384053"/>
            <a:chExt cx="1983682" cy="137621"/>
          </a:xfrm>
        </p:grpSpPr>
        <p:pic>
          <p:nvPicPr>
            <p:cNvPr id="41" name="Object 35">
              <a:extLst>
                <a:ext uri="{FF2B5EF4-FFF2-40B4-BE49-F238E27FC236}">
                  <a16:creationId xmlns:a16="http://schemas.microsoft.com/office/drawing/2014/main" id="{D2A3FFD7-01C6-5601-E0D3-FFC27CCE9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2267" y="5384053"/>
              <a:ext cx="1983682" cy="137621"/>
            </a:xfrm>
            <a:prstGeom prst="rect">
              <a:avLst/>
            </a:prstGeom>
          </p:spPr>
        </p:pic>
      </p:grpSp>
      <p:grpSp>
        <p:nvGrpSpPr>
          <p:cNvPr id="42" name="그룹 1010">
            <a:extLst>
              <a:ext uri="{FF2B5EF4-FFF2-40B4-BE49-F238E27FC236}">
                <a16:creationId xmlns:a16="http://schemas.microsoft.com/office/drawing/2014/main" id="{D00E6142-CEE8-1245-4D9B-4A68B1825CC0}"/>
              </a:ext>
            </a:extLst>
          </p:cNvPr>
          <p:cNvGrpSpPr/>
          <p:nvPr/>
        </p:nvGrpSpPr>
        <p:grpSpPr>
          <a:xfrm>
            <a:off x="13472516" y="3582411"/>
            <a:ext cx="3722407" cy="4036568"/>
            <a:chOff x="13472516" y="3582411"/>
            <a:chExt cx="3722407" cy="4036568"/>
          </a:xfrm>
        </p:grpSpPr>
        <p:pic>
          <p:nvPicPr>
            <p:cNvPr id="43" name="Object 38">
              <a:extLst>
                <a:ext uri="{FF2B5EF4-FFF2-40B4-BE49-F238E27FC236}">
                  <a16:creationId xmlns:a16="http://schemas.microsoft.com/office/drawing/2014/main" id="{63AB4084-AB53-9AC1-4302-70FB19E1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2516" y="3582411"/>
              <a:ext cx="3722407" cy="4036568"/>
            </a:xfrm>
            <a:prstGeom prst="rect">
              <a:avLst/>
            </a:prstGeom>
          </p:spPr>
        </p:pic>
      </p:grpSp>
      <p:grpSp>
        <p:nvGrpSpPr>
          <p:cNvPr id="44" name="그룹 1011">
            <a:extLst>
              <a:ext uri="{FF2B5EF4-FFF2-40B4-BE49-F238E27FC236}">
                <a16:creationId xmlns:a16="http://schemas.microsoft.com/office/drawing/2014/main" id="{DA1AFB84-B3D2-F22B-FB77-FF1086953CBB}"/>
              </a:ext>
            </a:extLst>
          </p:cNvPr>
          <p:cNvGrpSpPr/>
          <p:nvPr/>
        </p:nvGrpSpPr>
        <p:grpSpPr>
          <a:xfrm>
            <a:off x="1484004" y="3198554"/>
            <a:ext cx="1227493" cy="1315429"/>
            <a:chOff x="1484004" y="3198554"/>
            <a:chExt cx="1227493" cy="1315429"/>
          </a:xfrm>
        </p:grpSpPr>
        <p:grpSp>
          <p:nvGrpSpPr>
            <p:cNvPr id="45" name="그룹 1012">
              <a:extLst>
                <a:ext uri="{FF2B5EF4-FFF2-40B4-BE49-F238E27FC236}">
                  <a16:creationId xmlns:a16="http://schemas.microsoft.com/office/drawing/2014/main" id="{C4C47F31-C4E7-A020-1140-EAF0EDB771D7}"/>
                </a:ext>
              </a:extLst>
            </p:cNvPr>
            <p:cNvGrpSpPr/>
            <p:nvPr/>
          </p:nvGrpSpPr>
          <p:grpSpPr>
            <a:xfrm>
              <a:off x="1484004" y="3198554"/>
              <a:ext cx="1227493" cy="1227493"/>
              <a:chOff x="1484004" y="3198554"/>
              <a:chExt cx="1227493" cy="1227493"/>
            </a:xfrm>
          </p:grpSpPr>
          <p:pic>
            <p:nvPicPr>
              <p:cNvPr id="47" name="Object 42">
                <a:extLst>
                  <a:ext uri="{FF2B5EF4-FFF2-40B4-BE49-F238E27FC236}">
                    <a16:creationId xmlns:a16="http://schemas.microsoft.com/office/drawing/2014/main" id="{A82B2D27-207A-2009-78B9-A5FE27598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84004" y="3198554"/>
                <a:ext cx="1227493" cy="1227493"/>
              </a:xfrm>
              <a:prstGeom prst="rect">
                <a:avLst/>
              </a:prstGeom>
            </p:spPr>
          </p:pic>
        </p:grpSp>
        <p:pic>
          <p:nvPicPr>
            <p:cNvPr id="46" name="Object 44">
              <a:extLst>
                <a:ext uri="{FF2B5EF4-FFF2-40B4-BE49-F238E27FC236}">
                  <a16:creationId xmlns:a16="http://schemas.microsoft.com/office/drawing/2014/main" id="{8F22E642-3FF1-A0A1-193E-41D0F4F2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6422" y="3151130"/>
              <a:ext cx="1120350" cy="1391236"/>
            </a:xfrm>
            <a:prstGeom prst="rect">
              <a:avLst/>
            </a:prstGeom>
          </p:spPr>
        </p:pic>
      </p:grpSp>
      <p:grpSp>
        <p:nvGrpSpPr>
          <p:cNvPr id="48" name="그룹 1013">
            <a:extLst>
              <a:ext uri="{FF2B5EF4-FFF2-40B4-BE49-F238E27FC236}">
                <a16:creationId xmlns:a16="http://schemas.microsoft.com/office/drawing/2014/main" id="{E22B177B-4421-A6B4-E0A5-F4EBEF92530C}"/>
              </a:ext>
            </a:extLst>
          </p:cNvPr>
          <p:cNvGrpSpPr/>
          <p:nvPr/>
        </p:nvGrpSpPr>
        <p:grpSpPr>
          <a:xfrm>
            <a:off x="4647030" y="3220643"/>
            <a:ext cx="1227493" cy="1227493"/>
            <a:chOff x="4647030" y="3220643"/>
            <a:chExt cx="1227493" cy="1227493"/>
          </a:xfrm>
        </p:grpSpPr>
        <p:pic>
          <p:nvPicPr>
            <p:cNvPr id="49" name="Object 47">
              <a:extLst>
                <a:ext uri="{FF2B5EF4-FFF2-40B4-BE49-F238E27FC236}">
                  <a16:creationId xmlns:a16="http://schemas.microsoft.com/office/drawing/2014/main" id="{9D683EE9-CA7B-A198-794C-4E20C5ED2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7030" y="3220643"/>
              <a:ext cx="1227493" cy="1227493"/>
            </a:xfrm>
            <a:prstGeom prst="rect">
              <a:avLst/>
            </a:prstGeom>
          </p:spPr>
        </p:pic>
      </p:grpSp>
      <p:pic>
        <p:nvPicPr>
          <p:cNvPr id="50" name="Object 49">
            <a:extLst>
              <a:ext uri="{FF2B5EF4-FFF2-40B4-BE49-F238E27FC236}">
                <a16:creationId xmlns:a16="http://schemas.microsoft.com/office/drawing/2014/main" id="{BC8A98EF-9006-F6E7-9837-60C60B5051E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99446" y="3161909"/>
            <a:ext cx="1253684" cy="1391236"/>
          </a:xfrm>
          <a:prstGeom prst="rect">
            <a:avLst/>
          </a:prstGeom>
        </p:spPr>
      </p:pic>
      <p:grpSp>
        <p:nvGrpSpPr>
          <p:cNvPr id="51" name="그룹 1014">
            <a:extLst>
              <a:ext uri="{FF2B5EF4-FFF2-40B4-BE49-F238E27FC236}">
                <a16:creationId xmlns:a16="http://schemas.microsoft.com/office/drawing/2014/main" id="{22A4103E-DA3D-50EF-D6BC-98ECCA10D12D}"/>
              </a:ext>
            </a:extLst>
          </p:cNvPr>
          <p:cNvGrpSpPr/>
          <p:nvPr/>
        </p:nvGrpSpPr>
        <p:grpSpPr>
          <a:xfrm>
            <a:off x="7748426" y="3220643"/>
            <a:ext cx="1227493" cy="1227493"/>
            <a:chOff x="7748426" y="3220643"/>
            <a:chExt cx="1227493" cy="1227493"/>
          </a:xfrm>
        </p:grpSpPr>
        <p:pic>
          <p:nvPicPr>
            <p:cNvPr id="52" name="Object 51">
              <a:extLst>
                <a:ext uri="{FF2B5EF4-FFF2-40B4-BE49-F238E27FC236}">
                  <a16:creationId xmlns:a16="http://schemas.microsoft.com/office/drawing/2014/main" id="{7AFB418B-A39C-6861-F56D-EA64F7C8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8426" y="3220643"/>
              <a:ext cx="1227493" cy="1227493"/>
            </a:xfrm>
            <a:prstGeom prst="rect">
              <a:avLst/>
            </a:prstGeom>
          </p:spPr>
        </p:pic>
      </p:grpSp>
      <p:pic>
        <p:nvPicPr>
          <p:cNvPr id="53" name="Object 53">
            <a:extLst>
              <a:ext uri="{FF2B5EF4-FFF2-40B4-BE49-F238E27FC236}">
                <a16:creationId xmlns:a16="http://schemas.microsoft.com/office/drawing/2014/main" id="{F4EC0025-048F-980E-640C-9CF239972B9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00841" y="3161909"/>
            <a:ext cx="1263208" cy="1410284"/>
          </a:xfrm>
          <a:prstGeom prst="rect">
            <a:avLst/>
          </a:prstGeom>
        </p:spPr>
      </p:pic>
      <p:grpSp>
        <p:nvGrpSpPr>
          <p:cNvPr id="54" name="그룹 1015">
            <a:extLst>
              <a:ext uri="{FF2B5EF4-FFF2-40B4-BE49-F238E27FC236}">
                <a16:creationId xmlns:a16="http://schemas.microsoft.com/office/drawing/2014/main" id="{E68D9FDE-C3C8-A066-A2E2-2ED0BCA0F045}"/>
              </a:ext>
            </a:extLst>
          </p:cNvPr>
          <p:cNvGrpSpPr/>
          <p:nvPr/>
        </p:nvGrpSpPr>
        <p:grpSpPr>
          <a:xfrm>
            <a:off x="10828278" y="3198023"/>
            <a:ext cx="1227493" cy="1227493"/>
            <a:chOff x="10828278" y="3198023"/>
            <a:chExt cx="1227493" cy="1227493"/>
          </a:xfrm>
        </p:grpSpPr>
        <p:pic>
          <p:nvPicPr>
            <p:cNvPr id="55" name="Object 55">
              <a:extLst>
                <a:ext uri="{FF2B5EF4-FFF2-40B4-BE49-F238E27FC236}">
                  <a16:creationId xmlns:a16="http://schemas.microsoft.com/office/drawing/2014/main" id="{41B18ED3-B307-9C73-F544-1C1F79E6B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8278" y="3198023"/>
              <a:ext cx="1227493" cy="1227493"/>
            </a:xfrm>
            <a:prstGeom prst="rect">
              <a:avLst/>
            </a:prstGeom>
          </p:spPr>
        </p:pic>
      </p:grpSp>
      <p:pic>
        <p:nvPicPr>
          <p:cNvPr id="56" name="Object 57">
            <a:extLst>
              <a:ext uri="{FF2B5EF4-FFF2-40B4-BE49-F238E27FC236}">
                <a16:creationId xmlns:a16="http://schemas.microsoft.com/office/drawing/2014/main" id="{CCE3A78A-BA47-5D69-4994-AFAE5685A4DC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80644" y="3139288"/>
            <a:ext cx="1291779" cy="1391236"/>
          </a:xfrm>
          <a:prstGeom prst="rect">
            <a:avLst/>
          </a:prstGeom>
        </p:spPr>
      </p:pic>
      <p:grpSp>
        <p:nvGrpSpPr>
          <p:cNvPr id="57" name="그룹 1016">
            <a:extLst>
              <a:ext uri="{FF2B5EF4-FFF2-40B4-BE49-F238E27FC236}">
                <a16:creationId xmlns:a16="http://schemas.microsoft.com/office/drawing/2014/main" id="{1CB6E629-BD8D-B1E5-CD00-A41FC6E2A154}"/>
              </a:ext>
            </a:extLst>
          </p:cNvPr>
          <p:cNvGrpSpPr/>
          <p:nvPr/>
        </p:nvGrpSpPr>
        <p:grpSpPr>
          <a:xfrm>
            <a:off x="13871899" y="3220644"/>
            <a:ext cx="1227493" cy="1227493"/>
            <a:chOff x="13871899" y="3220644"/>
            <a:chExt cx="1227493" cy="1227493"/>
          </a:xfrm>
        </p:grpSpPr>
        <p:pic>
          <p:nvPicPr>
            <p:cNvPr id="58" name="Object 59">
              <a:extLst>
                <a:ext uri="{FF2B5EF4-FFF2-40B4-BE49-F238E27FC236}">
                  <a16:creationId xmlns:a16="http://schemas.microsoft.com/office/drawing/2014/main" id="{C0ED59B9-DCB5-4CF3-09BC-929EBFBD3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1899" y="3220644"/>
              <a:ext cx="1227493" cy="1227493"/>
            </a:xfrm>
            <a:prstGeom prst="rect">
              <a:avLst/>
            </a:prstGeom>
          </p:spPr>
        </p:pic>
      </p:grpSp>
      <p:pic>
        <p:nvPicPr>
          <p:cNvPr id="59" name="Object 61">
            <a:extLst>
              <a:ext uri="{FF2B5EF4-FFF2-40B4-BE49-F238E27FC236}">
                <a16:creationId xmlns:a16="http://schemas.microsoft.com/office/drawing/2014/main" id="{BCD73DAC-8A6E-5F74-5AB5-692FB69E0CC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24366" y="3161909"/>
            <a:ext cx="1272731" cy="1410284"/>
          </a:xfrm>
          <a:prstGeom prst="rect">
            <a:avLst/>
          </a:prstGeom>
        </p:spPr>
      </p:pic>
      <p:pic>
        <p:nvPicPr>
          <p:cNvPr id="60" name="Object 62">
            <a:extLst>
              <a:ext uri="{FF2B5EF4-FFF2-40B4-BE49-F238E27FC236}">
                <a16:creationId xmlns:a16="http://schemas.microsoft.com/office/drawing/2014/main" id="{064928AE-A436-D39C-1691-B7324CC05DB7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14116" y="4805611"/>
            <a:ext cx="2391490" cy="1766623"/>
          </a:xfrm>
          <a:prstGeom prst="rect">
            <a:avLst/>
          </a:prstGeom>
        </p:spPr>
      </p:pic>
      <p:pic>
        <p:nvPicPr>
          <p:cNvPr id="61" name="Object 63">
            <a:extLst>
              <a:ext uri="{FF2B5EF4-FFF2-40B4-BE49-F238E27FC236}">
                <a16:creationId xmlns:a16="http://schemas.microsoft.com/office/drawing/2014/main" id="{B989050F-025C-E651-DEA7-E9EAE6BE7BD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03635" y="4993568"/>
            <a:ext cx="2405518" cy="1349966"/>
          </a:xfrm>
          <a:prstGeom prst="rect">
            <a:avLst/>
          </a:prstGeom>
        </p:spPr>
      </p:pic>
      <p:pic>
        <p:nvPicPr>
          <p:cNvPr id="62" name="Object 64">
            <a:extLst>
              <a:ext uri="{FF2B5EF4-FFF2-40B4-BE49-F238E27FC236}">
                <a16:creationId xmlns:a16="http://schemas.microsoft.com/office/drawing/2014/main" id="{669FC902-28A5-9C40-EDCA-38AAABFAA954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95507" y="4722141"/>
            <a:ext cx="2444756" cy="1869004"/>
          </a:xfrm>
          <a:prstGeom prst="rect">
            <a:avLst/>
          </a:prstGeom>
        </p:spPr>
      </p:pic>
      <p:pic>
        <p:nvPicPr>
          <p:cNvPr id="63" name="Object 65">
            <a:extLst>
              <a:ext uri="{FF2B5EF4-FFF2-40B4-BE49-F238E27FC236}">
                <a16:creationId xmlns:a16="http://schemas.microsoft.com/office/drawing/2014/main" id="{DDC9BAFA-0F07-783D-FA05-37EC6D5E3557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75335" y="4993566"/>
            <a:ext cx="2444756" cy="1349966"/>
          </a:xfrm>
          <a:prstGeom prst="rect">
            <a:avLst/>
          </a:prstGeom>
        </p:spPr>
      </p:pic>
      <p:pic>
        <p:nvPicPr>
          <p:cNvPr id="64" name="Object 66">
            <a:extLst>
              <a:ext uri="{FF2B5EF4-FFF2-40B4-BE49-F238E27FC236}">
                <a16:creationId xmlns:a16="http://schemas.microsoft.com/office/drawing/2014/main" id="{91383CE2-2F5E-DB0F-3A34-B45FDD881386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90382" y="5012611"/>
            <a:ext cx="2285280" cy="1349966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4C076B98-3074-3933-D1B3-716D023EF532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75092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636E1-E85A-46DE-93A6-2EA0D19D9DF3}"/>
              </a:ext>
            </a:extLst>
          </p:cNvPr>
          <p:cNvSpPr txBox="1"/>
          <p:nvPr/>
        </p:nvSpPr>
        <p:spPr>
          <a:xfrm>
            <a:off x="1651499" y="1943100"/>
            <a:ext cx="1531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대상 구간의 기하구조도 현황</a:t>
            </a:r>
            <a:endParaRPr lang="en-US" altLang="ko-KR" sz="24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A7D5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 기준 양방향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차로 도로임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- WB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직진 방향에서 차량의 정체 발생</a:t>
            </a:r>
          </a:p>
        </p:txBody>
      </p:sp>
      <p:pic>
        <p:nvPicPr>
          <p:cNvPr id="1029" name="_x312922184">
            <a:extLst>
              <a:ext uri="{FF2B5EF4-FFF2-40B4-BE49-F238E27FC236}">
                <a16:creationId xmlns:a16="http://schemas.microsoft.com/office/drawing/2014/main" id="{0F866CEF-EDE1-F58F-B360-01980DD66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55"/>
          <a:stretch/>
        </p:blipFill>
        <p:spPr bwMode="auto">
          <a:xfrm>
            <a:off x="3962400" y="3390900"/>
            <a:ext cx="10363200" cy="602754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E2805D-306C-FA1D-C9EC-0C6DE60AD37D}"/>
              </a:ext>
            </a:extLst>
          </p:cNvPr>
          <p:cNvSpPr txBox="1"/>
          <p:nvPr/>
        </p:nvSpPr>
        <p:spPr>
          <a:xfrm>
            <a:off x="5347199" y="9543990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세삼사거리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매탄권선역사거리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기하구조도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CE46E780-36B0-A6D2-24B0-36B0CED524EE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578DFA-52F3-AD60-A92F-C404DECF48B5}"/>
              </a:ext>
            </a:extLst>
          </p:cNvPr>
          <p:cNvGrpSpPr/>
          <p:nvPr/>
        </p:nvGrpSpPr>
        <p:grpSpPr>
          <a:xfrm>
            <a:off x="4893213" y="8368291"/>
            <a:ext cx="8594187" cy="1311494"/>
            <a:chOff x="792227" y="5124231"/>
            <a:chExt cx="7578419" cy="131149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C4B7C6-9F7F-E05F-BB24-B3959D07A2F6}"/>
                </a:ext>
              </a:extLst>
            </p:cNvPr>
            <p:cNvSpPr/>
            <p:nvPr/>
          </p:nvSpPr>
          <p:spPr>
            <a:xfrm>
              <a:off x="948865" y="5222447"/>
              <a:ext cx="7219640" cy="1096713"/>
            </a:xfrm>
            <a:prstGeom prst="ellipse">
              <a:avLst/>
            </a:prstGeom>
            <a:grpFill/>
            <a:ln>
              <a:noFill/>
            </a:ln>
            <a:effectLst>
              <a:outerShdw blurRad="266700" sx="102000" sy="102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8A7981A-35EE-DB9B-2E52-88AFAD1FE989}"/>
                </a:ext>
              </a:extLst>
            </p:cNvPr>
            <p:cNvSpPr/>
            <p:nvPr/>
          </p:nvSpPr>
          <p:spPr>
            <a:xfrm>
              <a:off x="792227" y="5124231"/>
              <a:ext cx="7578419" cy="1311494"/>
            </a:xfrm>
            <a:prstGeom prst="roundRect">
              <a:avLst>
                <a:gd name="adj" fmla="val 25993"/>
              </a:avLst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EFC7EC-39C6-374A-2CE5-79BEF5CC3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413854"/>
              </p:ext>
            </p:extLst>
          </p:nvPr>
        </p:nvGraphicFramePr>
        <p:xfrm>
          <a:off x="457200" y="3157802"/>
          <a:ext cx="10668000" cy="403555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51546">
                  <a:extLst>
                    <a:ext uri="{9D8B030D-6E8A-4147-A177-3AD203B41FA5}">
                      <a16:colId xmlns:a16="http://schemas.microsoft.com/office/drawing/2014/main" val="31128983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565209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07650332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4216611815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92629466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36527749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226705600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844230246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20641619"/>
                    </a:ext>
                  </a:extLst>
                </a:gridCol>
                <a:gridCol w="683712">
                  <a:extLst>
                    <a:ext uri="{9D8B030D-6E8A-4147-A177-3AD203B41FA5}">
                      <a16:colId xmlns:a16="http://schemas.microsoft.com/office/drawing/2014/main" val="171282146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53031910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177447923"/>
                    </a:ext>
                  </a:extLst>
                </a:gridCol>
                <a:gridCol w="754903">
                  <a:extLst>
                    <a:ext uri="{9D8B030D-6E8A-4147-A177-3AD203B41FA5}">
                      <a16:colId xmlns:a16="http://schemas.microsoft.com/office/drawing/2014/main" val="2108068688"/>
                    </a:ext>
                  </a:extLst>
                </a:gridCol>
              </a:tblGrid>
              <a:tr h="371319">
                <a:tc gridSpan="1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altLang="ko-KR" sz="1600" b="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altLang="ko-KR" sz="1600" b="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b="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b="0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b="1" kern="0" spc="0" dirty="0"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2714"/>
                  </a:ext>
                </a:extLst>
              </a:tr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19896"/>
                  </a:ext>
                </a:extLst>
              </a:tr>
              <a:tr h="3713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584085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1585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1878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1465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1674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12844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571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939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1124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245903"/>
                  </a:ext>
                </a:extLst>
              </a:tr>
              <a:tr h="643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566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1173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247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1083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343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627733"/>
                  </a:ext>
                </a:extLst>
              </a:tr>
              <a:tr h="606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17830"/>
                  </a:ext>
                </a:extLst>
              </a:tr>
              <a:tr h="3874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비율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44895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E68571-9573-F3B3-B083-FD60F84B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457882"/>
              </p:ext>
            </p:extLst>
          </p:nvPr>
        </p:nvGraphicFramePr>
        <p:xfrm>
          <a:off x="11506198" y="3157802"/>
          <a:ext cx="6324602" cy="401844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804036">
                  <a:extLst>
                    <a:ext uri="{9D8B030D-6E8A-4147-A177-3AD203B41FA5}">
                      <a16:colId xmlns:a16="http://schemas.microsoft.com/office/drawing/2014/main" val="2159271954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280997421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71206746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106854680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3779806379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668851998"/>
                    </a:ext>
                  </a:extLst>
                </a:gridCol>
                <a:gridCol w="820220">
                  <a:extLst>
                    <a:ext uri="{9D8B030D-6E8A-4147-A177-3AD203B41FA5}">
                      <a16:colId xmlns:a16="http://schemas.microsoft.com/office/drawing/2014/main" val="2781515840"/>
                    </a:ext>
                  </a:extLst>
                </a:gridCol>
                <a:gridCol w="599246">
                  <a:extLst>
                    <a:ext uri="{9D8B030D-6E8A-4147-A177-3AD203B41FA5}">
                      <a16:colId xmlns:a16="http://schemas.microsoft.com/office/drawing/2014/main" val="3639602632"/>
                    </a:ext>
                  </a:extLst>
                </a:gridCol>
              </a:tblGrid>
              <a:tr h="378733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43767"/>
                  </a:ext>
                </a:extLst>
              </a:tr>
              <a:tr h="3787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257829"/>
                  </a:ext>
                </a:extLst>
              </a:tr>
              <a:tr h="9287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701072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set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602387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43434"/>
                  </a:ext>
                </a:extLst>
              </a:tr>
              <a:tr h="7692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21739"/>
                  </a:ext>
                </a:extLst>
              </a:tr>
            </a:tbl>
          </a:graphicData>
        </a:graphic>
      </p:graphicFrame>
      <p:pic>
        <p:nvPicPr>
          <p:cNvPr id="2054" name="_x544172464">
            <a:extLst>
              <a:ext uri="{FF2B5EF4-FFF2-40B4-BE49-F238E27FC236}">
                <a16:creationId xmlns:a16="http://schemas.microsoft.com/office/drawing/2014/main" id="{5190A344-2C27-2032-068F-885BE49D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550505" y="4019919"/>
            <a:ext cx="479695" cy="81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544170880">
            <a:extLst>
              <a:ext uri="{FF2B5EF4-FFF2-40B4-BE49-F238E27FC236}">
                <a16:creationId xmlns:a16="http://schemas.microsoft.com/office/drawing/2014/main" id="{C77F9743-72F6-9615-2711-2C9AAA1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789" y1="80488" x2="15789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157480" y="4225110"/>
            <a:ext cx="769908" cy="4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_x544172680">
            <a:extLst>
              <a:ext uri="{FF2B5EF4-FFF2-40B4-BE49-F238E27FC236}">
                <a16:creationId xmlns:a16="http://schemas.microsoft.com/office/drawing/2014/main" id="{9E9242AF-E9A6-94A3-5B2D-C918EDAC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851" y="4000500"/>
            <a:ext cx="481349" cy="81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544171888">
            <a:extLst>
              <a:ext uri="{FF2B5EF4-FFF2-40B4-BE49-F238E27FC236}">
                <a16:creationId xmlns:a16="http://schemas.microsoft.com/office/drawing/2014/main" id="{6E27B56C-8806-4F39-C581-6B05052E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907092" y="4123861"/>
            <a:ext cx="508094" cy="70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544174264">
            <a:extLst>
              <a:ext uri="{FF2B5EF4-FFF2-40B4-BE49-F238E27FC236}">
                <a16:creationId xmlns:a16="http://schemas.microsoft.com/office/drawing/2014/main" id="{ED92343F-29ED-12A6-175F-637BF622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71" y1="75610" x2="8271" y2="7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631170" y="4155529"/>
            <a:ext cx="703833" cy="4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544173256">
            <a:extLst>
              <a:ext uri="{FF2B5EF4-FFF2-40B4-BE49-F238E27FC236}">
                <a16:creationId xmlns:a16="http://schemas.microsoft.com/office/drawing/2014/main" id="{C59F1C8D-8A92-39D1-028F-C093A8791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97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572567" y="4027613"/>
            <a:ext cx="508094" cy="7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247900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매탄권선역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2362200" y="74103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811000" y="7407771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매탄권선역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9DF11C-EB3A-459E-89DE-FFE523DFE115}"/>
              </a:ext>
            </a:extLst>
          </p:cNvPr>
          <p:cNvGrpSpPr/>
          <p:nvPr/>
        </p:nvGrpSpPr>
        <p:grpSpPr>
          <a:xfrm>
            <a:off x="6033757" y="8828916"/>
            <a:ext cx="7339026" cy="461665"/>
            <a:chOff x="5896239" y="8828916"/>
            <a:chExt cx="7743561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7E0713-443C-99B2-CE43-5016CF577291}"/>
                </a:ext>
              </a:extLst>
            </p:cNvPr>
            <p:cNvSpPr txBox="1"/>
            <p:nvPr/>
          </p:nvSpPr>
          <p:spPr>
            <a:xfrm>
              <a:off x="6255909" y="8828916"/>
              <a:ext cx="738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WB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의 직진 교통량이 다른 방향에 비해 높은 실태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EB4796-9329-E009-48F2-7DC3D2FF8E0A}"/>
                </a:ext>
              </a:extLst>
            </p:cNvPr>
            <p:cNvGrpSpPr/>
            <p:nvPr/>
          </p:nvGrpSpPr>
          <p:grpSpPr>
            <a:xfrm>
              <a:off x="5896239" y="8920145"/>
              <a:ext cx="271269" cy="261955"/>
              <a:chOff x="5785755" y="8887169"/>
              <a:chExt cx="271269" cy="261955"/>
            </a:xfrm>
          </p:grpSpPr>
          <p:sp>
            <p:nvSpPr>
              <p:cNvPr id="18" name="Freeform 367">
                <a:extLst>
                  <a:ext uri="{FF2B5EF4-FFF2-40B4-BE49-F238E27FC236}">
                    <a16:creationId xmlns:a16="http://schemas.microsoft.com/office/drawing/2014/main" id="{94837CD0-999C-2395-FA82-E24B040F75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5755" y="8921760"/>
                <a:ext cx="251352" cy="227364"/>
              </a:xfrm>
              <a:custGeom>
                <a:avLst/>
                <a:gdLst>
                  <a:gd name="T0" fmla="*/ 139 w 151"/>
                  <a:gd name="T1" fmla="*/ 10 h 151"/>
                  <a:gd name="T2" fmla="*/ 139 w 151"/>
                  <a:gd name="T3" fmla="*/ 138 h 151"/>
                  <a:gd name="T4" fmla="*/ 10 w 151"/>
                  <a:gd name="T5" fmla="*/ 138 h 151"/>
                  <a:gd name="T6" fmla="*/ 10 w 151"/>
                  <a:gd name="T7" fmla="*/ 10 h 151"/>
                  <a:gd name="T8" fmla="*/ 139 w 151"/>
                  <a:gd name="T9" fmla="*/ 10 h 151"/>
                  <a:gd name="T10" fmla="*/ 151 w 151"/>
                  <a:gd name="T11" fmla="*/ 0 h 151"/>
                  <a:gd name="T12" fmla="*/ 0 w 151"/>
                  <a:gd name="T13" fmla="*/ 0 h 151"/>
                  <a:gd name="T14" fmla="*/ 0 w 151"/>
                  <a:gd name="T15" fmla="*/ 151 h 151"/>
                  <a:gd name="T16" fmla="*/ 151 w 151"/>
                  <a:gd name="T17" fmla="*/ 151 h 151"/>
                  <a:gd name="T18" fmla="*/ 151 w 151"/>
                  <a:gd name="T19" fmla="*/ 0 h 151"/>
                  <a:gd name="T20" fmla="*/ 151 w 151"/>
                  <a:gd name="T2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151">
                    <a:moveTo>
                      <a:pt x="139" y="10"/>
                    </a:moveTo>
                    <a:lnTo>
                      <a:pt x="139" y="138"/>
                    </a:lnTo>
                    <a:lnTo>
                      <a:pt x="10" y="138"/>
                    </a:lnTo>
                    <a:lnTo>
                      <a:pt x="10" y="10"/>
                    </a:lnTo>
                    <a:lnTo>
                      <a:pt x="139" y="10"/>
                    </a:lnTo>
                    <a:moveTo>
                      <a:pt x="151" y="0"/>
                    </a:moveTo>
                    <a:lnTo>
                      <a:pt x="0" y="0"/>
                    </a:lnTo>
                    <a:lnTo>
                      <a:pt x="0" y="151"/>
                    </a:lnTo>
                    <a:lnTo>
                      <a:pt x="151" y="151"/>
                    </a:lnTo>
                    <a:lnTo>
                      <a:pt x="151" y="0"/>
                    </a:lnTo>
                    <a:lnTo>
                      <a:pt x="151" y="0"/>
                    </a:lnTo>
                  </a:path>
                </a:pathLst>
              </a:cu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Freeform 365">
                <a:extLst>
                  <a:ext uri="{FF2B5EF4-FFF2-40B4-BE49-F238E27FC236}">
                    <a16:creationId xmlns:a16="http://schemas.microsoft.com/office/drawing/2014/main" id="{2C1D5373-339A-7B86-7DD6-DB606D875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997" y="8887169"/>
                <a:ext cx="243027" cy="207786"/>
              </a:xfrm>
              <a:custGeom>
                <a:avLst/>
                <a:gdLst>
                  <a:gd name="T0" fmla="*/ 25 w 72"/>
                  <a:gd name="T1" fmla="*/ 68 h 68"/>
                  <a:gd name="T2" fmla="*/ 2 w 72"/>
                  <a:gd name="T3" fmla="*/ 41 h 68"/>
                  <a:gd name="T4" fmla="*/ 3 w 72"/>
                  <a:gd name="T5" fmla="*/ 32 h 68"/>
                  <a:gd name="T6" fmla="*/ 13 w 72"/>
                  <a:gd name="T7" fmla="*/ 33 h 68"/>
                  <a:gd name="T8" fmla="*/ 24 w 72"/>
                  <a:gd name="T9" fmla="*/ 47 h 68"/>
                  <a:gd name="T10" fmla="*/ 59 w 72"/>
                  <a:gd name="T11" fmla="*/ 3 h 68"/>
                  <a:gd name="T12" fmla="*/ 68 w 72"/>
                  <a:gd name="T13" fmla="*/ 2 h 68"/>
                  <a:gd name="T14" fmla="*/ 70 w 72"/>
                  <a:gd name="T15" fmla="*/ 11 h 68"/>
                  <a:gd name="T16" fmla="*/ 25 w 7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68">
                    <a:moveTo>
                      <a:pt x="25" y="68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0" y="38"/>
                      <a:pt x="0" y="34"/>
                      <a:pt x="3" y="32"/>
                    </a:cubicBezTo>
                    <a:cubicBezTo>
                      <a:pt x="6" y="30"/>
                      <a:pt x="11" y="31"/>
                      <a:pt x="13" y="33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1" y="0"/>
                      <a:pt x="65" y="0"/>
                      <a:pt x="68" y="2"/>
                    </a:cubicBezTo>
                    <a:cubicBezTo>
                      <a:pt x="71" y="4"/>
                      <a:pt x="72" y="8"/>
                      <a:pt x="70" y="11"/>
                    </a:cubicBezTo>
                    <a:cubicBezTo>
                      <a:pt x="25" y="68"/>
                      <a:pt x="25" y="68"/>
                      <a:pt x="25" y="68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734AE737-C170-A814-AE96-D99071AB1554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67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651562-A032-F19D-CFEE-9C5873127978}"/>
              </a:ext>
            </a:extLst>
          </p:cNvPr>
          <p:cNvSpPr/>
          <p:nvPr/>
        </p:nvSpPr>
        <p:spPr>
          <a:xfrm>
            <a:off x="437147" y="2247900"/>
            <a:ext cx="3323585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세삼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사거리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EA5C6-C798-7FA9-CA20-775FB36CCE58}"/>
              </a:ext>
            </a:extLst>
          </p:cNvPr>
          <p:cNvSpPr txBox="1"/>
          <p:nvPr/>
        </p:nvSpPr>
        <p:spPr>
          <a:xfrm>
            <a:off x="1705199" y="7507781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교통량 현황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DCE5-2722-BDCE-628F-97832F633F28}"/>
              </a:ext>
            </a:extLst>
          </p:cNvPr>
          <p:cNvSpPr txBox="1"/>
          <p:nvPr/>
        </p:nvSpPr>
        <p:spPr>
          <a:xfrm>
            <a:off x="11113123" y="7507781"/>
            <a:ext cx="632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ko-KR" altLang="en-US" sz="20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세삼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사거리 현시체계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468992D-9B24-EA05-7DA9-C0E1B5F96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942152"/>
              </p:ext>
            </p:extLst>
          </p:nvPr>
        </p:nvGraphicFramePr>
        <p:xfrm>
          <a:off x="643047" y="3177953"/>
          <a:ext cx="9820504" cy="42241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12398">
                  <a:extLst>
                    <a:ext uri="{9D8B030D-6E8A-4147-A177-3AD203B41FA5}">
                      <a16:colId xmlns:a16="http://schemas.microsoft.com/office/drawing/2014/main" val="431083751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696614649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10646226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40428172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930163598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851250233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1250506102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19739331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1373761"/>
                    </a:ext>
                  </a:extLst>
                </a:gridCol>
                <a:gridCol w="629398">
                  <a:extLst>
                    <a:ext uri="{9D8B030D-6E8A-4147-A177-3AD203B41FA5}">
                      <a16:colId xmlns:a16="http://schemas.microsoft.com/office/drawing/2014/main" val="2939095286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071689290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2658322977"/>
                    </a:ext>
                  </a:extLst>
                </a:gridCol>
                <a:gridCol w="694931">
                  <a:extLst>
                    <a:ext uri="{9D8B030D-6E8A-4147-A177-3AD203B41FA5}">
                      <a16:colId xmlns:a16="http://schemas.microsoft.com/office/drawing/2014/main" val="3247621843"/>
                    </a:ext>
                  </a:extLst>
                </a:gridCol>
              </a:tblGrid>
              <a:tr h="384318">
                <a:tc gridSpan="1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&lt;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veh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hr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비율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(%)&gt;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136925"/>
                  </a:ext>
                </a:extLst>
              </a:tr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접 근 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812329"/>
                  </a:ext>
                </a:extLst>
              </a:tr>
              <a:tr h="384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 동 류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TH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RT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39262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1590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966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1493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62032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방향별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320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635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360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823206"/>
                  </a:ext>
                </a:extLst>
              </a:tr>
              <a:tr h="7075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승용차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619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211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917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645223"/>
                  </a:ext>
                </a:extLst>
              </a:tr>
              <a:tr h="666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교통량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975078"/>
                  </a:ext>
                </a:extLst>
              </a:tr>
              <a:tr h="400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중차량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비율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5.6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2.3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1.7</a:t>
                      </a:r>
                    </a:p>
                  </a:txBody>
                  <a:tcPr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678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AD8C1AA-D650-406E-DE8B-38762FC25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028219"/>
              </p:ext>
            </p:extLst>
          </p:nvPr>
        </p:nvGraphicFramePr>
        <p:xfrm>
          <a:off x="11101049" y="3177953"/>
          <a:ext cx="6348751" cy="418750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793168">
                  <a:extLst>
                    <a:ext uri="{9D8B030D-6E8A-4147-A177-3AD203B41FA5}">
                      <a16:colId xmlns:a16="http://schemas.microsoft.com/office/drawing/2014/main" val="89134128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982065113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13074816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640737596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2566802897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4289741850"/>
                    </a:ext>
                  </a:extLst>
                </a:gridCol>
                <a:gridCol w="809132">
                  <a:extLst>
                    <a:ext uri="{9D8B030D-6E8A-4147-A177-3AD203B41FA5}">
                      <a16:colId xmlns:a16="http://schemas.microsoft.com/office/drawing/2014/main" val="3141570051"/>
                    </a:ext>
                  </a:extLst>
                </a:gridCol>
                <a:gridCol w="700791">
                  <a:extLst>
                    <a:ext uri="{9D8B030D-6E8A-4147-A177-3AD203B41FA5}">
                      <a16:colId xmlns:a16="http://schemas.microsoft.com/office/drawing/2014/main" val="3016189056"/>
                    </a:ext>
                  </a:extLst>
                </a:gridCol>
              </a:tblGrid>
              <a:tr h="365810">
                <a:tc gridSpan="8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단위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: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71072"/>
                  </a:ext>
                </a:extLst>
              </a:tr>
              <a:tr h="4227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∅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384488"/>
                  </a:ext>
                </a:extLst>
              </a:tr>
              <a:tr h="10588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phase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3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75915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녹색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1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Offset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4433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황색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831035"/>
                  </a:ext>
                </a:extLst>
              </a:tr>
              <a:tr h="773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현시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195960"/>
                  </a:ext>
                </a:extLst>
              </a:tr>
            </a:tbl>
          </a:graphicData>
        </a:graphic>
      </p:graphicFrame>
      <p:pic>
        <p:nvPicPr>
          <p:cNvPr id="3078" name="_x351247688">
            <a:extLst>
              <a:ext uri="{FF2B5EF4-FFF2-40B4-BE49-F238E27FC236}">
                <a16:creationId xmlns:a16="http://schemas.microsoft.com/office/drawing/2014/main" id="{BFF30D8C-2F93-A863-95E0-25B490955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758955" y="4186789"/>
            <a:ext cx="457198" cy="7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351247040">
            <a:extLst>
              <a:ext uri="{FF2B5EF4-FFF2-40B4-BE49-F238E27FC236}">
                <a16:creationId xmlns:a16="http://schemas.microsoft.com/office/drawing/2014/main" id="{B0A7F110-4840-7A6A-5835-55BD86D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71" y1="80488" x2="8271" y2="80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761750" y="4316164"/>
            <a:ext cx="741347" cy="4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_x351247832">
            <a:extLst>
              <a:ext uri="{FF2B5EF4-FFF2-40B4-BE49-F238E27FC236}">
                <a16:creationId xmlns:a16="http://schemas.microsoft.com/office/drawing/2014/main" id="{5B888CAB-C1E2-49F9-FCCC-7F7B784D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624" y="4174091"/>
            <a:ext cx="457200" cy="7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51250352">
            <a:extLst>
              <a:ext uri="{FF2B5EF4-FFF2-40B4-BE49-F238E27FC236}">
                <a16:creationId xmlns:a16="http://schemas.microsoft.com/office/drawing/2014/main" id="{7B7A743A-900B-B650-1243-F3E64EBE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552648" y="4272731"/>
            <a:ext cx="449643" cy="7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351250064">
            <a:extLst>
              <a:ext uri="{FF2B5EF4-FFF2-40B4-BE49-F238E27FC236}">
                <a16:creationId xmlns:a16="http://schemas.microsoft.com/office/drawing/2014/main" id="{5C4DC88A-BD45-C0E5-E1A4-9AA22AF3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526" y1="78049" x2="10526" y2="7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38" y="4427446"/>
            <a:ext cx="620527" cy="38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351249632">
            <a:extLst>
              <a:ext uri="{FF2B5EF4-FFF2-40B4-BE49-F238E27FC236}">
                <a16:creationId xmlns:a16="http://schemas.microsoft.com/office/drawing/2014/main" id="{2EFE55C7-5896-7C2C-AF6C-9519FD17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124911" y="4227910"/>
            <a:ext cx="449642" cy="72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1B8D49C3-9BA9-B8A9-7C5D-CCB0B2889B5C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9E1C29-AE85-0454-281F-AD0B6741C46D}"/>
              </a:ext>
            </a:extLst>
          </p:cNvPr>
          <p:cNvGrpSpPr/>
          <p:nvPr/>
        </p:nvGrpSpPr>
        <p:grpSpPr>
          <a:xfrm>
            <a:off x="4893213" y="8368291"/>
            <a:ext cx="8594187" cy="1311494"/>
            <a:chOff x="792227" y="5124231"/>
            <a:chExt cx="7578419" cy="131149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CB4A661-FB28-9BA3-6B2F-B2ED4C20CC97}"/>
                </a:ext>
              </a:extLst>
            </p:cNvPr>
            <p:cNvSpPr/>
            <p:nvPr/>
          </p:nvSpPr>
          <p:spPr>
            <a:xfrm>
              <a:off x="948865" y="5222447"/>
              <a:ext cx="7219640" cy="1096713"/>
            </a:xfrm>
            <a:prstGeom prst="ellipse">
              <a:avLst/>
            </a:prstGeom>
            <a:grpFill/>
            <a:ln>
              <a:noFill/>
            </a:ln>
            <a:effectLst>
              <a:outerShdw blurRad="266700" sx="102000" sy="102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BAC1101-F1BB-3BF8-2A4C-B9EB5FBC40E5}"/>
                </a:ext>
              </a:extLst>
            </p:cNvPr>
            <p:cNvSpPr/>
            <p:nvPr/>
          </p:nvSpPr>
          <p:spPr>
            <a:xfrm>
              <a:off x="792227" y="5124231"/>
              <a:ext cx="7578419" cy="1311494"/>
            </a:xfrm>
            <a:prstGeom prst="roundRect">
              <a:avLst>
                <a:gd name="adj" fmla="val 25993"/>
              </a:avLst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14B4B6-A553-C1B7-2AA9-48066769E2AE}"/>
              </a:ext>
            </a:extLst>
          </p:cNvPr>
          <p:cNvGrpSpPr/>
          <p:nvPr/>
        </p:nvGrpSpPr>
        <p:grpSpPr>
          <a:xfrm>
            <a:off x="6033757" y="8828916"/>
            <a:ext cx="7339026" cy="461665"/>
            <a:chOff x="5896239" y="8828916"/>
            <a:chExt cx="7743561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ACA3B4-A016-EC0F-B718-4AD10FA0B293}"/>
                </a:ext>
              </a:extLst>
            </p:cNvPr>
            <p:cNvSpPr txBox="1"/>
            <p:nvPr/>
          </p:nvSpPr>
          <p:spPr>
            <a:xfrm>
              <a:off x="6255909" y="8828916"/>
              <a:ext cx="73838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WB</a:t>
              </a:r>
              <a:r>
                <a:rPr lang="ko-KR" altLang="en-US" sz="24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/>
                </a:rPr>
                <a:t>의 직진 교통량이 다른 방향에 비해 높은 실태 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B096186-E941-7F1B-FF68-2B46AF3712CC}"/>
                </a:ext>
              </a:extLst>
            </p:cNvPr>
            <p:cNvGrpSpPr/>
            <p:nvPr/>
          </p:nvGrpSpPr>
          <p:grpSpPr>
            <a:xfrm>
              <a:off x="5896239" y="8920145"/>
              <a:ext cx="271269" cy="261955"/>
              <a:chOff x="5785755" y="8887169"/>
              <a:chExt cx="271269" cy="261955"/>
            </a:xfrm>
          </p:grpSpPr>
          <p:sp>
            <p:nvSpPr>
              <p:cNvPr id="15" name="Freeform 367">
                <a:extLst>
                  <a:ext uri="{FF2B5EF4-FFF2-40B4-BE49-F238E27FC236}">
                    <a16:creationId xmlns:a16="http://schemas.microsoft.com/office/drawing/2014/main" id="{E1928FC0-EDFA-B172-59BA-850BE7A44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5755" y="8921760"/>
                <a:ext cx="251352" cy="227364"/>
              </a:xfrm>
              <a:custGeom>
                <a:avLst/>
                <a:gdLst>
                  <a:gd name="T0" fmla="*/ 139 w 151"/>
                  <a:gd name="T1" fmla="*/ 10 h 151"/>
                  <a:gd name="T2" fmla="*/ 139 w 151"/>
                  <a:gd name="T3" fmla="*/ 138 h 151"/>
                  <a:gd name="T4" fmla="*/ 10 w 151"/>
                  <a:gd name="T5" fmla="*/ 138 h 151"/>
                  <a:gd name="T6" fmla="*/ 10 w 151"/>
                  <a:gd name="T7" fmla="*/ 10 h 151"/>
                  <a:gd name="T8" fmla="*/ 139 w 151"/>
                  <a:gd name="T9" fmla="*/ 10 h 151"/>
                  <a:gd name="T10" fmla="*/ 151 w 151"/>
                  <a:gd name="T11" fmla="*/ 0 h 151"/>
                  <a:gd name="T12" fmla="*/ 0 w 151"/>
                  <a:gd name="T13" fmla="*/ 0 h 151"/>
                  <a:gd name="T14" fmla="*/ 0 w 151"/>
                  <a:gd name="T15" fmla="*/ 151 h 151"/>
                  <a:gd name="T16" fmla="*/ 151 w 151"/>
                  <a:gd name="T17" fmla="*/ 151 h 151"/>
                  <a:gd name="T18" fmla="*/ 151 w 151"/>
                  <a:gd name="T19" fmla="*/ 0 h 151"/>
                  <a:gd name="T20" fmla="*/ 151 w 151"/>
                  <a:gd name="T2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151">
                    <a:moveTo>
                      <a:pt x="139" y="10"/>
                    </a:moveTo>
                    <a:lnTo>
                      <a:pt x="139" y="138"/>
                    </a:lnTo>
                    <a:lnTo>
                      <a:pt x="10" y="138"/>
                    </a:lnTo>
                    <a:lnTo>
                      <a:pt x="10" y="10"/>
                    </a:lnTo>
                    <a:lnTo>
                      <a:pt x="139" y="10"/>
                    </a:lnTo>
                    <a:moveTo>
                      <a:pt x="151" y="0"/>
                    </a:moveTo>
                    <a:lnTo>
                      <a:pt x="0" y="0"/>
                    </a:lnTo>
                    <a:lnTo>
                      <a:pt x="0" y="151"/>
                    </a:lnTo>
                    <a:lnTo>
                      <a:pt x="151" y="151"/>
                    </a:lnTo>
                    <a:lnTo>
                      <a:pt x="151" y="0"/>
                    </a:lnTo>
                    <a:lnTo>
                      <a:pt x="151" y="0"/>
                    </a:lnTo>
                  </a:path>
                </a:pathLst>
              </a:cu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Freeform 365">
                <a:extLst>
                  <a:ext uri="{FF2B5EF4-FFF2-40B4-BE49-F238E27FC236}">
                    <a16:creationId xmlns:a16="http://schemas.microsoft.com/office/drawing/2014/main" id="{CF253EBD-4F1B-701A-8AC6-25CF4BA3C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3997" y="8887169"/>
                <a:ext cx="243027" cy="207786"/>
              </a:xfrm>
              <a:custGeom>
                <a:avLst/>
                <a:gdLst>
                  <a:gd name="T0" fmla="*/ 25 w 72"/>
                  <a:gd name="T1" fmla="*/ 68 h 68"/>
                  <a:gd name="T2" fmla="*/ 2 w 72"/>
                  <a:gd name="T3" fmla="*/ 41 h 68"/>
                  <a:gd name="T4" fmla="*/ 3 w 72"/>
                  <a:gd name="T5" fmla="*/ 32 h 68"/>
                  <a:gd name="T6" fmla="*/ 13 w 72"/>
                  <a:gd name="T7" fmla="*/ 33 h 68"/>
                  <a:gd name="T8" fmla="*/ 24 w 72"/>
                  <a:gd name="T9" fmla="*/ 47 h 68"/>
                  <a:gd name="T10" fmla="*/ 59 w 72"/>
                  <a:gd name="T11" fmla="*/ 3 h 68"/>
                  <a:gd name="T12" fmla="*/ 68 w 72"/>
                  <a:gd name="T13" fmla="*/ 2 h 68"/>
                  <a:gd name="T14" fmla="*/ 70 w 72"/>
                  <a:gd name="T15" fmla="*/ 11 h 68"/>
                  <a:gd name="T16" fmla="*/ 25 w 7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68">
                    <a:moveTo>
                      <a:pt x="25" y="68"/>
                    </a:moveTo>
                    <a:cubicBezTo>
                      <a:pt x="2" y="41"/>
                      <a:pt x="2" y="41"/>
                      <a:pt x="2" y="41"/>
                    </a:cubicBezTo>
                    <a:cubicBezTo>
                      <a:pt x="0" y="38"/>
                      <a:pt x="0" y="34"/>
                      <a:pt x="3" y="32"/>
                    </a:cubicBezTo>
                    <a:cubicBezTo>
                      <a:pt x="6" y="30"/>
                      <a:pt x="11" y="31"/>
                      <a:pt x="13" y="33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1" y="0"/>
                      <a:pt x="65" y="0"/>
                      <a:pt x="68" y="2"/>
                    </a:cubicBezTo>
                    <a:cubicBezTo>
                      <a:pt x="71" y="4"/>
                      <a:pt x="72" y="8"/>
                      <a:pt x="70" y="11"/>
                    </a:cubicBezTo>
                    <a:cubicBezTo>
                      <a:pt x="25" y="68"/>
                      <a:pt x="25" y="68"/>
                      <a:pt x="25" y="68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92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277066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VISSIM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882D998-0B59-971C-5B04-95484FF1C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87634"/>
              </p:ext>
            </p:extLst>
          </p:nvPr>
        </p:nvGraphicFramePr>
        <p:xfrm>
          <a:off x="729247" y="3206071"/>
          <a:ext cx="9176753" cy="476956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556753">
                  <a:extLst>
                    <a:ext uri="{9D8B030D-6E8A-4147-A177-3AD203B41FA5}">
                      <a16:colId xmlns:a16="http://schemas.microsoft.com/office/drawing/2014/main" val="388367411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9333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391062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7531891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74044935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24582118"/>
                    </a:ext>
                  </a:extLst>
                </a:gridCol>
              </a:tblGrid>
              <a:tr h="77468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MOE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16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53106"/>
                  </a:ext>
                </a:extLst>
              </a:tr>
              <a:tr h="11611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QLEN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(m)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매탄권선역사거리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402.5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14.72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43.54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497.97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62351"/>
                  </a:ext>
                </a:extLst>
              </a:tr>
              <a:tr h="8394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TRAVTM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(sec)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656.35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35.37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141.91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1150.05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447339"/>
                  </a:ext>
                </a:extLst>
              </a:tr>
              <a:tr h="7921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SPEEDAVGARITH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(km/h)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전체구간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WB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직진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35.15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2.24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23.82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51.98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399196"/>
                  </a:ext>
                </a:extLst>
              </a:tr>
              <a:tr h="6011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DELAYAVG(s)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95.03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3.40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47.01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128.01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48198"/>
                  </a:ext>
                </a:extLst>
              </a:tr>
              <a:tr h="6011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STOPAVG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1.51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0.13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0.78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2.74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885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1469523" y="809619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&lt;VISSIM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025" name="_x320795104">
            <a:extLst>
              <a:ext uri="{FF2B5EF4-FFF2-40B4-BE49-F238E27FC236}">
                <a16:creationId xmlns:a16="http://schemas.microsoft.com/office/drawing/2014/main" id="{F1490241-5DF3-3E83-D385-474598A0F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368" y="3212657"/>
            <a:ext cx="6096000" cy="4762977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EEEB1-1057-118E-4E7F-D812FADF88C7}"/>
              </a:ext>
            </a:extLst>
          </p:cNvPr>
          <p:cNvSpPr txBox="1"/>
          <p:nvPr/>
        </p:nvSpPr>
        <p:spPr>
          <a:xfrm>
            <a:off x="9525000" y="8096190"/>
            <a:ext cx="876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QLEN, TRAVTM, SPEEDAVGARITH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검지 위치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53D373F-C5FA-9E09-2B1D-E4480E25AEE0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7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1499" y="996419"/>
            <a:ext cx="8254501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kern="0" spc="-100" dirty="0">
                <a:solidFill>
                  <a:srgbClr val="5A7D5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Gmarket Sans Bold" pitchFamily="34" charset="0"/>
              </a:rPr>
              <a:t>대상구간 현황분석 결과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012F2F-3CD3-0876-9C93-205309A37F6C}"/>
              </a:ext>
            </a:extLst>
          </p:cNvPr>
          <p:cNvSpPr/>
          <p:nvPr/>
        </p:nvSpPr>
        <p:spPr>
          <a:xfrm>
            <a:off x="437147" y="2255903"/>
            <a:ext cx="3906253" cy="601597"/>
          </a:xfrm>
          <a:prstGeom prst="roundRect">
            <a:avLst>
              <a:gd name="adj" fmla="val 50000"/>
            </a:avLst>
          </a:prstGeom>
          <a:solidFill>
            <a:srgbClr val="41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SSAM</a:t>
            </a:r>
            <a:r>
              <a:rPr lang="ko-KR" altLang="en-US" sz="25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통한 현황분석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89FD5-67AE-AB32-82E2-7472065F27CB}"/>
              </a:ext>
            </a:extLst>
          </p:cNvPr>
          <p:cNvSpPr txBox="1"/>
          <p:nvPr/>
        </p:nvSpPr>
        <p:spPr>
          <a:xfrm>
            <a:off x="5288449" y="5435445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&lt;SSAM</a:t>
            </a:r>
            <a:r>
              <a: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이용한 현황 분석 결과</a:t>
            </a:r>
            <a:r>
              <a:rPr lang="en-US" altLang="ko-KR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endParaRPr lang="ko-KR" altLang="en-US" sz="2000" b="1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0A6ABD-F50B-37AB-74F6-243765D5C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22061"/>
              </p:ext>
            </p:extLst>
          </p:nvPr>
        </p:nvGraphicFramePr>
        <p:xfrm>
          <a:off x="747099" y="3272122"/>
          <a:ext cx="16778901" cy="2023776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529501">
                  <a:extLst>
                    <a:ext uri="{9D8B030D-6E8A-4147-A177-3AD203B41FA5}">
                      <a16:colId xmlns:a16="http://schemas.microsoft.com/office/drawing/2014/main" val="3286662600"/>
                    </a:ext>
                  </a:extLst>
                </a:gridCol>
                <a:gridCol w="4405325">
                  <a:extLst>
                    <a:ext uri="{9D8B030D-6E8A-4147-A177-3AD203B41FA5}">
                      <a16:colId xmlns:a16="http://schemas.microsoft.com/office/drawing/2014/main" val="3750939556"/>
                    </a:ext>
                  </a:extLst>
                </a:gridCol>
                <a:gridCol w="3467413">
                  <a:extLst>
                    <a:ext uri="{9D8B030D-6E8A-4147-A177-3AD203B41FA5}">
                      <a16:colId xmlns:a16="http://schemas.microsoft.com/office/drawing/2014/main" val="1922691669"/>
                    </a:ext>
                  </a:extLst>
                </a:gridCol>
                <a:gridCol w="3467413">
                  <a:extLst>
                    <a:ext uri="{9D8B030D-6E8A-4147-A177-3AD203B41FA5}">
                      <a16:colId xmlns:a16="http://schemas.microsoft.com/office/drawing/2014/main" val="3896675022"/>
                    </a:ext>
                  </a:extLst>
                </a:gridCol>
                <a:gridCol w="2909249">
                  <a:extLst>
                    <a:ext uri="{9D8B030D-6E8A-4147-A177-3AD203B41FA5}">
                      <a16:colId xmlns:a16="http://schemas.microsoft.com/office/drawing/2014/main" val="2016301630"/>
                    </a:ext>
                  </a:extLst>
                </a:gridCol>
              </a:tblGrid>
              <a:tr h="403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평균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표준편차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최솟값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최댓값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641463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Crossing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307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106.23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197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409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45178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Rear_End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1656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153.91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1509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1816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008078"/>
                  </a:ext>
                </a:extLst>
              </a:tr>
              <a:tr h="54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Lane_Change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445.67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125.67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416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465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A7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99715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AD82E1BD-555D-4D8A-B34F-F08E8D206FA9}"/>
              </a:ext>
            </a:extLst>
          </p:cNvPr>
          <p:cNvGrpSpPr/>
          <p:nvPr/>
        </p:nvGrpSpPr>
        <p:grpSpPr>
          <a:xfrm>
            <a:off x="11049000" y="6389554"/>
            <a:ext cx="7696200" cy="3173673"/>
            <a:chOff x="7999379" y="2284856"/>
            <a:chExt cx="7696200" cy="3173673"/>
          </a:xfrm>
        </p:grpSpPr>
        <p:pic>
          <p:nvPicPr>
            <p:cNvPr id="2049" name="_x547638064">
              <a:extLst>
                <a:ext uri="{FF2B5EF4-FFF2-40B4-BE49-F238E27FC236}">
                  <a16:creationId xmlns:a16="http://schemas.microsoft.com/office/drawing/2014/main" id="{1099478A-4D64-2CC9-F9F9-8BA391484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142" y="2284856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6B3D3D-7D0A-4255-2564-2847D7A469E5}"/>
                </a:ext>
              </a:extLst>
            </p:cNvPr>
            <p:cNvSpPr txBox="1"/>
            <p:nvPr/>
          </p:nvSpPr>
          <p:spPr>
            <a:xfrm>
              <a:off x="7999379" y="5058419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전체구간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34FA2F-AA0E-49E5-B07D-B55D460B971C}"/>
              </a:ext>
            </a:extLst>
          </p:cNvPr>
          <p:cNvGrpSpPr/>
          <p:nvPr/>
        </p:nvGrpSpPr>
        <p:grpSpPr>
          <a:xfrm>
            <a:off x="-593951" y="6389554"/>
            <a:ext cx="7696200" cy="3271959"/>
            <a:chOff x="306422" y="6410824"/>
            <a:chExt cx="7696200" cy="3271959"/>
          </a:xfrm>
        </p:grpSpPr>
        <p:pic>
          <p:nvPicPr>
            <p:cNvPr id="2051" name="_x547640728">
              <a:extLst>
                <a:ext uri="{FF2B5EF4-FFF2-40B4-BE49-F238E27FC236}">
                  <a16:creationId xmlns:a16="http://schemas.microsoft.com/office/drawing/2014/main" id="{3A7F8E24-0564-A0C1-D6B6-22C44029A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870" y="6410824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DA7FCD-1225-BDF2-4F90-950644857281}"/>
                </a:ext>
              </a:extLst>
            </p:cNvPr>
            <p:cNvSpPr txBox="1"/>
            <p:nvPr/>
          </p:nvSpPr>
          <p:spPr>
            <a:xfrm>
              <a:off x="306422" y="9282673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 err="1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매탄권선역사거리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Image&gt;</a:t>
              </a:r>
              <a:endParaRPr lang="ko-KR" altLang="en-US" sz="2000" b="1" kern="0" spc="0" dirty="0">
                <a:solidFill>
                  <a:srgbClr val="000000"/>
                </a:solidFill>
                <a:effectLst/>
                <a:latin typeface="한컴바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8E39A8-D69C-46E5-8EF6-F5F8B58FF27F}"/>
              </a:ext>
            </a:extLst>
          </p:cNvPr>
          <p:cNvGrpSpPr/>
          <p:nvPr/>
        </p:nvGrpSpPr>
        <p:grpSpPr>
          <a:xfrm>
            <a:off x="5227524" y="6389554"/>
            <a:ext cx="7696200" cy="3271959"/>
            <a:chOff x="7999379" y="6410824"/>
            <a:chExt cx="7696200" cy="3271959"/>
          </a:xfrm>
        </p:grpSpPr>
        <p:pic>
          <p:nvPicPr>
            <p:cNvPr id="2053" name="_x209409816">
              <a:extLst>
                <a:ext uri="{FF2B5EF4-FFF2-40B4-BE49-F238E27FC236}">
                  <a16:creationId xmlns:a16="http://schemas.microsoft.com/office/drawing/2014/main" id="{7A9807E7-702A-2C04-ED7D-72801F1C0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9568" y="6410824"/>
              <a:ext cx="5400675" cy="268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409266-F784-45B8-1A6A-37C3AB5BB9E2}"/>
                </a:ext>
              </a:extLst>
            </p:cNvPr>
            <p:cNvSpPr txBox="1"/>
            <p:nvPr/>
          </p:nvSpPr>
          <p:spPr>
            <a:xfrm>
              <a:off x="7999379" y="9282673"/>
              <a:ext cx="769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&lt;</a:t>
              </a:r>
              <a:r>
                <a:rPr lang="ko-KR" altLang="en-US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세삼사거리 현황 분석 결과 </a:t>
              </a:r>
              <a:r>
                <a:rPr lang="en-US" altLang="ko-KR" sz="2000" b="1" kern="0" spc="0" dirty="0">
                  <a:solidFill>
                    <a:srgbClr val="000000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SSAM Image</a:t>
              </a:r>
              <a:r>
                <a:rPr lang="en-US" altLang="ko-KR" sz="2000" b="1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&gt;</a:t>
              </a:r>
              <a:endParaRPr lang="ko-KR" altLang="en-US" sz="2000" b="1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74C32123-4E25-3452-A36D-31A26730C29E}"/>
              </a:ext>
            </a:extLst>
          </p:cNvPr>
          <p:cNvSpPr txBox="1"/>
          <p:nvPr/>
        </p:nvSpPr>
        <p:spPr>
          <a:xfrm rot="16200000">
            <a:off x="-306098" y="1355720"/>
            <a:ext cx="226326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Traffic control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Project</a:t>
            </a:r>
            <a:endParaRPr 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65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1696</Words>
  <Application>Microsoft Office PowerPoint</Application>
  <PresentationFormat>사용자 지정</PresentationFormat>
  <Paragraphs>682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Symbol</vt:lpstr>
      <vt:lpstr>한컴바탕</vt:lpstr>
      <vt:lpstr>나눔스퀘어 Bold</vt:lpstr>
      <vt:lpstr>Wingdings</vt:lpstr>
      <vt:lpstr>Arial</vt:lpstr>
      <vt:lpstr>KoPubWorld돋움체 Medium</vt:lpstr>
      <vt:lpstr>KoPub돋움체 Bold</vt:lpstr>
      <vt:lpstr>KoPub돋움체 Medium</vt:lpstr>
      <vt:lpstr>맑은 고딕</vt:lpstr>
      <vt:lpstr>이사만루체 Medium</vt:lpstr>
      <vt:lpstr>Rix모던고딕 B</vt:lpstr>
      <vt:lpstr>KoPubWorld돋움체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노 치우</cp:lastModifiedBy>
  <cp:revision>90</cp:revision>
  <dcterms:created xsi:type="dcterms:W3CDTF">2022-12-12T10:48:33Z</dcterms:created>
  <dcterms:modified xsi:type="dcterms:W3CDTF">2022-12-13T06:24:26Z</dcterms:modified>
</cp:coreProperties>
</file>